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0.xml" ContentType="application/vnd.openxmlformats-officedocument.presentationml.notesSlide+xml"/>
  <Override PartName="/ppt/charts/chart7.xml" ContentType="application/vnd.openxmlformats-officedocument.drawingml.chart+xml"/>
  <Override PartName="/ppt/notesSlides/notesSlide5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53.xml" ContentType="application/vnd.openxmlformats-officedocument.presentationml.notesSlide+xml"/>
  <Override PartName="/ppt/charts/chart13.xml" ContentType="application/vnd.openxmlformats-officedocument.drawingml.chart+xml"/>
  <Override PartName="/ppt/notesSlides/notesSlide5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55.xml" ContentType="application/vnd.openxmlformats-officedocument.presentationml.notesSlide+xml"/>
  <Override PartName="/ppt/charts/chart18.xml" ContentType="application/vnd.openxmlformats-officedocument.drawingml.chart+xml"/>
  <Override PartName="/ppt/notesSlides/notesSlide56.xml" ContentType="application/vnd.openxmlformats-officedocument.presentationml.notesSlide+xml"/>
  <Override PartName="/ppt/charts/chart19.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0.xml" ContentType="application/vnd.openxmlformats-officedocument.drawingml.chart+xml"/>
  <Override PartName="/ppt/notesSlides/notesSlide60.xml" ContentType="application/vnd.openxmlformats-officedocument.presentationml.notesSlide+xml"/>
  <Override PartName="/ppt/charts/chart21.xml" ContentType="application/vnd.openxmlformats-officedocument.drawingml.chart+xml"/>
  <Override PartName="/ppt/notesSlides/notesSlide6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62.xml" ContentType="application/vnd.openxmlformats-officedocument.presentationml.notesSlide+xml"/>
  <Override PartName="/ppt/charts/chart24.xml" ContentType="application/vnd.openxmlformats-officedocument.drawingml.chart+xml"/>
  <Override PartName="/ppt/theme/themeOverride1.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07" r:id="rId2"/>
    <p:sldId id="289" r:id="rId3"/>
    <p:sldId id="305" r:id="rId4"/>
    <p:sldId id="405" r:id="rId5"/>
    <p:sldId id="303" r:id="rId6"/>
    <p:sldId id="298" r:id="rId7"/>
    <p:sldId id="358" r:id="rId8"/>
    <p:sldId id="394" r:id="rId9"/>
    <p:sldId id="349" r:id="rId10"/>
    <p:sldId id="357" r:id="rId11"/>
    <p:sldId id="359" r:id="rId12"/>
    <p:sldId id="395" r:id="rId13"/>
    <p:sldId id="309" r:id="rId14"/>
    <p:sldId id="314" r:id="rId15"/>
    <p:sldId id="315" r:id="rId16"/>
    <p:sldId id="293" r:id="rId17"/>
    <p:sldId id="294" r:id="rId18"/>
    <p:sldId id="295" r:id="rId19"/>
    <p:sldId id="313" r:id="rId20"/>
    <p:sldId id="406" r:id="rId21"/>
    <p:sldId id="312" r:id="rId22"/>
    <p:sldId id="296" r:id="rId23"/>
    <p:sldId id="311" r:id="rId24"/>
    <p:sldId id="297" r:id="rId25"/>
    <p:sldId id="348" r:id="rId26"/>
    <p:sldId id="370" r:id="rId27"/>
    <p:sldId id="363" r:id="rId28"/>
    <p:sldId id="396" r:id="rId29"/>
    <p:sldId id="364" r:id="rId30"/>
    <p:sldId id="397" r:id="rId31"/>
    <p:sldId id="366" r:id="rId32"/>
    <p:sldId id="400" r:id="rId33"/>
    <p:sldId id="401" r:id="rId34"/>
    <p:sldId id="402" r:id="rId35"/>
    <p:sldId id="361" r:id="rId36"/>
    <p:sldId id="368" r:id="rId37"/>
    <p:sldId id="371" r:id="rId38"/>
    <p:sldId id="360" r:id="rId39"/>
    <p:sldId id="318" r:id="rId40"/>
    <p:sldId id="319" r:id="rId41"/>
    <p:sldId id="320" r:id="rId42"/>
    <p:sldId id="403" r:id="rId43"/>
    <p:sldId id="317" r:id="rId44"/>
    <p:sldId id="334" r:id="rId45"/>
    <p:sldId id="335" r:id="rId46"/>
    <p:sldId id="374" r:id="rId47"/>
    <p:sldId id="372" r:id="rId48"/>
    <p:sldId id="373" r:id="rId49"/>
    <p:sldId id="375" r:id="rId50"/>
    <p:sldId id="376" r:id="rId51"/>
    <p:sldId id="377" r:id="rId52"/>
    <p:sldId id="378" r:id="rId53"/>
    <p:sldId id="407" r:id="rId54"/>
    <p:sldId id="408" r:id="rId55"/>
    <p:sldId id="381" r:id="rId56"/>
    <p:sldId id="382" r:id="rId57"/>
    <p:sldId id="383" r:id="rId58"/>
    <p:sldId id="336" r:id="rId59"/>
    <p:sldId id="337" r:id="rId60"/>
    <p:sldId id="339" r:id="rId61"/>
    <p:sldId id="341" r:id="rId62"/>
    <p:sldId id="343" r:id="rId63"/>
    <p:sldId id="409" r:id="rId64"/>
    <p:sldId id="347" r:id="rId65"/>
    <p:sldId id="340" r:id="rId66"/>
    <p:sldId id="384" r:id="rId67"/>
    <p:sldId id="386" r:id="rId68"/>
    <p:sldId id="388" r:id="rId69"/>
    <p:sldId id="387" r:id="rId70"/>
    <p:sldId id="389" r:id="rId71"/>
    <p:sldId id="410" r:id="rId72"/>
    <p:sldId id="412" r:id="rId73"/>
    <p:sldId id="413" r:id="rId74"/>
    <p:sldId id="390" r:id="rId75"/>
    <p:sldId id="391" r:id="rId76"/>
    <p:sldId id="392" r:id="rId77"/>
    <p:sldId id="393" r:id="rId78"/>
  </p:sldIdLst>
  <p:sldSz cx="9144000" cy="6858000" type="screen4x3"/>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IVSRV01\COMPARTIDA\P0100Avaluacio\P0101Avaluacions\Avaluacions_2012\DEMO\Avaluacions_NCNO_i_Sumat\Analisi\quantitatiu\Impacte\Nous\Impacte_cem_ncno.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derico\Documents\PAO\fitxa-suma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libr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Full1!$A$2:$A$6</c:f>
              <c:numCache>
                <c:formatCode>General</c:formatCode>
                <c:ptCount val="5"/>
                <c:pt idx="0">
                  <c:v>2008</c:v>
                </c:pt>
                <c:pt idx="1">
                  <c:v>2009</c:v>
                </c:pt>
                <c:pt idx="2">
                  <c:v>2010</c:v>
                </c:pt>
                <c:pt idx="3">
                  <c:v>2011</c:v>
                </c:pt>
                <c:pt idx="4">
                  <c:v>2012</c:v>
                </c:pt>
              </c:numCache>
            </c:numRef>
          </c:cat>
          <c:val>
            <c:numRef>
              <c:f>Full1!$B$2:$B$6</c:f>
              <c:numCache>
                <c:formatCode>General</c:formatCode>
                <c:ptCount val="5"/>
                <c:pt idx="2" formatCode="#,##0">
                  <c:v>3125</c:v>
                </c:pt>
                <c:pt idx="3" formatCode="#,##0">
                  <c:v>3200</c:v>
                </c:pt>
                <c:pt idx="4" formatCode="#,##0">
                  <c:v>3400</c:v>
                </c:pt>
              </c:numCache>
            </c:numRef>
          </c:val>
          <c:extLst>
            <c:ext xmlns:c16="http://schemas.microsoft.com/office/drawing/2014/chart" uri="{C3380CC4-5D6E-409C-BE32-E72D297353CC}">
              <c16:uniqueId val="{00000000-4CD3-4253-ACE9-A05477747EB6}"/>
            </c:ext>
          </c:extLst>
        </c:ser>
        <c:dLbls>
          <c:showLegendKey val="0"/>
          <c:showVal val="0"/>
          <c:showCatName val="0"/>
          <c:showSerName val="0"/>
          <c:showPercent val="0"/>
          <c:showBubbleSize val="0"/>
        </c:dLbls>
        <c:gapWidth val="150"/>
        <c:axId val="29303936"/>
        <c:axId val="29305472"/>
      </c:barChart>
      <c:catAx>
        <c:axId val="29303936"/>
        <c:scaling>
          <c:orientation val="minMax"/>
        </c:scaling>
        <c:delete val="0"/>
        <c:axPos val="b"/>
        <c:numFmt formatCode="General" sourceLinked="1"/>
        <c:majorTickMark val="out"/>
        <c:minorTickMark val="none"/>
        <c:tickLblPos val="nextTo"/>
        <c:crossAx val="29305472"/>
        <c:crosses val="autoZero"/>
        <c:auto val="1"/>
        <c:lblAlgn val="ctr"/>
        <c:lblOffset val="100"/>
        <c:noMultiLvlLbl val="0"/>
      </c:catAx>
      <c:valAx>
        <c:axId val="29305472"/>
        <c:scaling>
          <c:orientation val="minMax"/>
          <c:max val="4000"/>
          <c:min val="2000"/>
        </c:scaling>
        <c:delete val="0"/>
        <c:axPos val="l"/>
        <c:majorGridlines/>
        <c:numFmt formatCode="General" sourceLinked="1"/>
        <c:majorTickMark val="out"/>
        <c:minorTickMark val="none"/>
        <c:tickLblPos val="nextTo"/>
        <c:crossAx val="29303936"/>
        <c:crosses val="autoZero"/>
        <c:crossBetween val="between"/>
        <c:majorUnit val="500"/>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dLbls>
            <c:dLbl>
              <c:idx val="2"/>
              <c:layout>
                <c:manualLayout>
                  <c:x val="-3.8341150500185966E-2"/>
                  <c:y val="-9.3287407852669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B1-4501-9C0B-C752A9E087D3}"/>
                </c:ext>
              </c:extLst>
            </c:dLbl>
            <c:dLbl>
              <c:idx val="3"/>
              <c:layout>
                <c:manualLayout>
                  <c:x val="-4.9843495650241758E-2"/>
                  <c:y val="6.996555588950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B1-4501-9C0B-C752A9E087D3}"/>
                </c:ext>
              </c:extLst>
            </c:dLbl>
            <c:dLbl>
              <c:idx val="4"/>
              <c:layout>
                <c:manualLayout>
                  <c:x val="-6.5179955850316149E-2"/>
                  <c:y val="-8.5513457198280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B1-4501-9C0B-C752A9E087D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Full1!$A$2:$A$6</c:f>
              <c:numCache>
                <c:formatCode>General</c:formatCode>
                <c:ptCount val="5"/>
                <c:pt idx="0">
                  <c:v>2008</c:v>
                </c:pt>
                <c:pt idx="1">
                  <c:v>2009</c:v>
                </c:pt>
                <c:pt idx="2">
                  <c:v>2010</c:v>
                </c:pt>
                <c:pt idx="3">
                  <c:v>2011</c:v>
                </c:pt>
                <c:pt idx="4">
                  <c:v>2012</c:v>
                </c:pt>
              </c:numCache>
            </c:numRef>
          </c:cat>
          <c:val>
            <c:numRef>
              <c:f>Full1!$E$2:$E$6</c:f>
              <c:numCache>
                <c:formatCode>General</c:formatCode>
                <c:ptCount val="5"/>
                <c:pt idx="2">
                  <c:v>6.3</c:v>
                </c:pt>
                <c:pt idx="3">
                  <c:v>6.1</c:v>
                </c:pt>
                <c:pt idx="4">
                  <c:v>6.7</c:v>
                </c:pt>
              </c:numCache>
            </c:numRef>
          </c:val>
          <c:smooth val="0"/>
          <c:extLst>
            <c:ext xmlns:c16="http://schemas.microsoft.com/office/drawing/2014/chart" uri="{C3380CC4-5D6E-409C-BE32-E72D297353CC}">
              <c16:uniqueId val="{00000003-70B1-4501-9C0B-C752A9E087D3}"/>
            </c:ext>
          </c:extLst>
        </c:ser>
        <c:dLbls>
          <c:showLegendKey val="0"/>
          <c:showVal val="0"/>
          <c:showCatName val="0"/>
          <c:showSerName val="0"/>
          <c:showPercent val="0"/>
          <c:showBubbleSize val="0"/>
        </c:dLbls>
        <c:smooth val="0"/>
        <c:axId val="104376192"/>
        <c:axId val="104377728"/>
      </c:lineChart>
      <c:catAx>
        <c:axId val="104376192"/>
        <c:scaling>
          <c:orientation val="minMax"/>
        </c:scaling>
        <c:delete val="0"/>
        <c:axPos val="b"/>
        <c:numFmt formatCode="General" sourceLinked="1"/>
        <c:majorTickMark val="out"/>
        <c:minorTickMark val="none"/>
        <c:tickLblPos val="nextTo"/>
        <c:crossAx val="104377728"/>
        <c:crosses val="autoZero"/>
        <c:auto val="1"/>
        <c:lblAlgn val="ctr"/>
        <c:lblOffset val="100"/>
        <c:noMultiLvlLbl val="0"/>
      </c:catAx>
      <c:valAx>
        <c:axId val="104377728"/>
        <c:scaling>
          <c:orientation val="minMax"/>
          <c:max val="8"/>
          <c:min val="5"/>
        </c:scaling>
        <c:delete val="0"/>
        <c:axPos val="l"/>
        <c:majorGridlines/>
        <c:numFmt formatCode="General" sourceLinked="1"/>
        <c:majorTickMark val="out"/>
        <c:minorTickMark val="none"/>
        <c:tickLblPos val="nextTo"/>
        <c:crossAx val="104376192"/>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9576033233043"/>
          <c:y val="5.751146134142561E-2"/>
          <c:w val="0.83253266217658584"/>
          <c:h val="0.81272004959783339"/>
        </c:manualLayout>
      </c:layout>
      <c:lineChart>
        <c:grouping val="standard"/>
        <c:varyColors val="0"/>
        <c:ser>
          <c:idx val="1"/>
          <c:order val="0"/>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Full1!$A$2:$A$6</c:f>
              <c:numCache>
                <c:formatCode>General</c:formatCode>
                <c:ptCount val="5"/>
                <c:pt idx="0">
                  <c:v>2008</c:v>
                </c:pt>
                <c:pt idx="1">
                  <c:v>2009</c:v>
                </c:pt>
                <c:pt idx="2">
                  <c:v>2010</c:v>
                </c:pt>
                <c:pt idx="3">
                  <c:v>2011</c:v>
                </c:pt>
                <c:pt idx="4">
                  <c:v>2012</c:v>
                </c:pt>
              </c:numCache>
            </c:numRef>
          </c:cat>
          <c:val>
            <c:numRef>
              <c:f>Full1!$F$2:$F$6</c:f>
              <c:numCache>
                <c:formatCode>General</c:formatCode>
                <c:ptCount val="5"/>
                <c:pt idx="2" formatCode="0.0%">
                  <c:v>0.81299999999999994</c:v>
                </c:pt>
                <c:pt idx="3" formatCode="0.0%">
                  <c:v>0.84399999999999997</c:v>
                </c:pt>
                <c:pt idx="4" formatCode="0.0%">
                  <c:v>0.89900000000000002</c:v>
                </c:pt>
              </c:numCache>
            </c:numRef>
          </c:val>
          <c:smooth val="0"/>
          <c:extLst>
            <c:ext xmlns:c16="http://schemas.microsoft.com/office/drawing/2014/chart" uri="{C3380CC4-5D6E-409C-BE32-E72D297353CC}">
              <c16:uniqueId val="{00000000-4D81-40F5-A082-D083FB0EC125}"/>
            </c:ext>
          </c:extLst>
        </c:ser>
        <c:dLbls>
          <c:showLegendKey val="0"/>
          <c:showVal val="0"/>
          <c:showCatName val="0"/>
          <c:showSerName val="0"/>
          <c:showPercent val="0"/>
          <c:showBubbleSize val="0"/>
        </c:dLbls>
        <c:smooth val="0"/>
        <c:axId val="104428672"/>
        <c:axId val="104430208"/>
      </c:lineChart>
      <c:catAx>
        <c:axId val="104428672"/>
        <c:scaling>
          <c:orientation val="minMax"/>
        </c:scaling>
        <c:delete val="0"/>
        <c:axPos val="b"/>
        <c:numFmt formatCode="General" sourceLinked="1"/>
        <c:majorTickMark val="out"/>
        <c:minorTickMark val="none"/>
        <c:tickLblPos val="nextTo"/>
        <c:crossAx val="104430208"/>
        <c:crosses val="autoZero"/>
        <c:auto val="1"/>
        <c:lblAlgn val="ctr"/>
        <c:lblOffset val="100"/>
        <c:noMultiLvlLbl val="0"/>
      </c:catAx>
      <c:valAx>
        <c:axId val="104430208"/>
        <c:scaling>
          <c:orientation val="minMax"/>
          <c:max val="1"/>
          <c:min val="0.60000000000000009"/>
        </c:scaling>
        <c:delete val="0"/>
        <c:axPos val="l"/>
        <c:majorGridlines/>
        <c:numFmt formatCode="0.0%" sourceLinked="0"/>
        <c:majorTickMark val="out"/>
        <c:minorTickMark val="none"/>
        <c:tickLblPos val="nextTo"/>
        <c:crossAx val="104428672"/>
        <c:crosses val="autoZero"/>
        <c:crossBetween val="between"/>
        <c:majorUnit val="0.1"/>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7"/>
              <c:spPr>
                <a:solidFill>
                  <a:schemeClr val="tx1">
                    <a:lumMod val="50000"/>
                    <a:lumOff val="50000"/>
                  </a:schemeClr>
                </a:solidFill>
              </c:spPr>
              <c:txPr>
                <a:bodyPr/>
                <a:lstStyle/>
                <a:p>
                  <a:pPr>
                    <a:defRPr b="1">
                      <a:solidFill>
                        <a:schemeClr val="bg1"/>
                      </a:solidFill>
                    </a:defRPr>
                  </a:pPr>
                  <a:endParaRPr lang="ca-ES"/>
                </a:p>
              </c:txPr>
              <c:showLegendKey val="0"/>
              <c:showVal val="1"/>
              <c:showCatName val="0"/>
              <c:showSerName val="0"/>
              <c:showPercent val="0"/>
              <c:showBubbleSize val="0"/>
              <c:extLst>
                <c:ext xmlns:c16="http://schemas.microsoft.com/office/drawing/2014/chart" uri="{C3380CC4-5D6E-409C-BE32-E72D297353CC}">
                  <c16:uniqueId val="{00000000-6328-403F-9DDC-DFEC92E0A18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Full1!$I$68:$I$75</c:f>
              <c:strCache>
                <c:ptCount val="8"/>
                <c:pt idx="0">
                  <c:v>Girona</c:v>
                </c:pt>
                <c:pt idx="1">
                  <c:v>Tarragona</c:v>
                </c:pt>
                <c:pt idx="2">
                  <c:v>Terres de l'Ebre</c:v>
                </c:pt>
                <c:pt idx="3">
                  <c:v>Lleida</c:v>
                </c:pt>
                <c:pt idx="4">
                  <c:v>Vallès Oriental</c:v>
                </c:pt>
                <c:pt idx="5">
                  <c:v>Vallès Occidental</c:v>
                </c:pt>
                <c:pt idx="6">
                  <c:v>Barcelona</c:v>
                </c:pt>
                <c:pt idx="7">
                  <c:v>Total</c:v>
                </c:pt>
              </c:strCache>
            </c:strRef>
          </c:cat>
          <c:val>
            <c:numRef>
              <c:f>Full1!$K$68:$K$75</c:f>
              <c:numCache>
                <c:formatCode>0.0%</c:formatCode>
                <c:ptCount val="8"/>
                <c:pt idx="0">
                  <c:v>0.94299999999999995</c:v>
                </c:pt>
                <c:pt idx="1">
                  <c:v>0.88100000000000001</c:v>
                </c:pt>
                <c:pt idx="2">
                  <c:v>0.90100000000000002</c:v>
                </c:pt>
                <c:pt idx="3">
                  <c:v>0.83199999999999996</c:v>
                </c:pt>
                <c:pt idx="4">
                  <c:v>0.89900000000000002</c:v>
                </c:pt>
                <c:pt idx="5">
                  <c:v>0.91200000000000003</c:v>
                </c:pt>
                <c:pt idx="6">
                  <c:v>0.878</c:v>
                </c:pt>
                <c:pt idx="7">
                  <c:v>0.89900000000000002</c:v>
                </c:pt>
              </c:numCache>
            </c:numRef>
          </c:val>
          <c:extLst>
            <c:ext xmlns:c16="http://schemas.microsoft.com/office/drawing/2014/chart" uri="{C3380CC4-5D6E-409C-BE32-E72D297353CC}">
              <c16:uniqueId val="{00000001-6328-403F-9DDC-DFEC92E0A188}"/>
            </c:ext>
          </c:extLst>
        </c:ser>
        <c:dLbls>
          <c:showLegendKey val="0"/>
          <c:showVal val="0"/>
          <c:showCatName val="0"/>
          <c:showSerName val="0"/>
          <c:showPercent val="0"/>
          <c:showBubbleSize val="0"/>
        </c:dLbls>
        <c:gapWidth val="150"/>
        <c:axId val="104458880"/>
        <c:axId val="104460672"/>
      </c:barChart>
      <c:catAx>
        <c:axId val="104458880"/>
        <c:scaling>
          <c:orientation val="minMax"/>
        </c:scaling>
        <c:delete val="0"/>
        <c:axPos val="l"/>
        <c:numFmt formatCode="General" sourceLinked="0"/>
        <c:majorTickMark val="out"/>
        <c:minorTickMark val="none"/>
        <c:tickLblPos val="nextTo"/>
        <c:crossAx val="104460672"/>
        <c:crosses val="autoZero"/>
        <c:auto val="1"/>
        <c:lblAlgn val="ctr"/>
        <c:lblOffset val="100"/>
        <c:noMultiLvlLbl val="0"/>
      </c:catAx>
      <c:valAx>
        <c:axId val="104460672"/>
        <c:scaling>
          <c:orientation val="minMax"/>
        </c:scaling>
        <c:delete val="0"/>
        <c:axPos val="b"/>
        <c:majorGridlines/>
        <c:numFmt formatCode="0.0%" sourceLinked="0"/>
        <c:majorTickMark val="out"/>
        <c:minorTickMark val="none"/>
        <c:tickLblPos val="nextTo"/>
        <c:crossAx val="104458880"/>
        <c:crosses val="autoZero"/>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Full1!$D$85</c:f>
              <c:strCache>
                <c:ptCount val="1"/>
                <c:pt idx="0">
                  <c:v>Participants</c:v>
                </c:pt>
              </c:strCache>
            </c:strRef>
          </c:tx>
          <c:marker>
            <c:symbol val="none"/>
          </c:marker>
          <c:cat>
            <c:strRef>
              <c:f>Full1!$C$86:$C$97</c:f>
              <c:strCache>
                <c:ptCount val="12"/>
                <c:pt idx="0">
                  <c:v>1T-2011</c:v>
                </c:pt>
                <c:pt idx="1">
                  <c:v>2T-2011</c:v>
                </c:pt>
                <c:pt idx="2">
                  <c:v>3T-2011</c:v>
                </c:pt>
                <c:pt idx="3">
                  <c:v>4T-2011</c:v>
                </c:pt>
                <c:pt idx="4">
                  <c:v>1T-2012</c:v>
                </c:pt>
                <c:pt idx="5">
                  <c:v>2T-2012</c:v>
                </c:pt>
                <c:pt idx="6">
                  <c:v>3T-2012</c:v>
                </c:pt>
                <c:pt idx="7">
                  <c:v>4T-2012</c:v>
                </c:pt>
                <c:pt idx="8">
                  <c:v>1T-2013</c:v>
                </c:pt>
                <c:pt idx="9">
                  <c:v>2T-2013</c:v>
                </c:pt>
                <c:pt idx="10">
                  <c:v>3T-2013</c:v>
                </c:pt>
                <c:pt idx="11">
                  <c:v>4T-2013</c:v>
                </c:pt>
              </c:strCache>
            </c:strRef>
          </c:cat>
          <c:val>
            <c:numRef>
              <c:f>Full1!$D$86:$D$97</c:f>
              <c:numCache>
                <c:formatCode>0.0%</c:formatCode>
                <c:ptCount val="12"/>
                <c:pt idx="0">
                  <c:v>9.0999999999999998E-2</c:v>
                </c:pt>
                <c:pt idx="1">
                  <c:v>7.2999999999999995E-2</c:v>
                </c:pt>
                <c:pt idx="2">
                  <c:v>4.1000000000000002E-2</c:v>
                </c:pt>
                <c:pt idx="3">
                  <c:v>8.9999999999999993E-3</c:v>
                </c:pt>
                <c:pt idx="4">
                  <c:v>8.0000000000000002E-3</c:v>
                </c:pt>
                <c:pt idx="5">
                  <c:v>3.0000000000000001E-3</c:v>
                </c:pt>
                <c:pt idx="8">
                  <c:v>7.0999999999999994E-2</c:v>
                </c:pt>
                <c:pt idx="9">
                  <c:v>0.14199999999999999</c:v>
                </c:pt>
                <c:pt idx="10">
                  <c:v>0.16900000000000001</c:v>
                </c:pt>
                <c:pt idx="11">
                  <c:v>0.17299999999999999</c:v>
                </c:pt>
              </c:numCache>
            </c:numRef>
          </c:val>
          <c:smooth val="0"/>
          <c:extLst>
            <c:ext xmlns:c16="http://schemas.microsoft.com/office/drawing/2014/chart" uri="{C3380CC4-5D6E-409C-BE32-E72D297353CC}">
              <c16:uniqueId val="{00000000-BBE6-4132-93B5-C1356CAD5F6C}"/>
            </c:ext>
          </c:extLst>
        </c:ser>
        <c:dLbls>
          <c:showLegendKey val="0"/>
          <c:showVal val="0"/>
          <c:showCatName val="0"/>
          <c:showSerName val="0"/>
          <c:showPercent val="0"/>
          <c:showBubbleSize val="0"/>
        </c:dLbls>
        <c:smooth val="0"/>
        <c:axId val="29093888"/>
        <c:axId val="29095424"/>
      </c:lineChart>
      <c:catAx>
        <c:axId val="29093888"/>
        <c:scaling>
          <c:orientation val="minMax"/>
        </c:scaling>
        <c:delete val="0"/>
        <c:axPos val="b"/>
        <c:numFmt formatCode="General" sourceLinked="0"/>
        <c:majorTickMark val="out"/>
        <c:minorTickMark val="none"/>
        <c:tickLblPos val="nextTo"/>
        <c:crossAx val="29095424"/>
        <c:crosses val="autoZero"/>
        <c:auto val="1"/>
        <c:lblAlgn val="ctr"/>
        <c:lblOffset val="100"/>
        <c:noMultiLvlLbl val="0"/>
      </c:catAx>
      <c:valAx>
        <c:axId val="29095424"/>
        <c:scaling>
          <c:orientation val="minMax"/>
        </c:scaling>
        <c:delete val="0"/>
        <c:axPos val="l"/>
        <c:majorGridlines/>
        <c:numFmt formatCode="0.0%" sourceLinked="1"/>
        <c:majorTickMark val="out"/>
        <c:minorTickMark val="none"/>
        <c:tickLblPos val="nextTo"/>
        <c:crossAx val="29093888"/>
        <c:crosses val="autoZero"/>
        <c:crossBetween val="between"/>
        <c:majorUnit val="5.000000000000001E-2"/>
      </c:valAx>
    </c:plotArea>
    <c:legend>
      <c:legendPos val="b"/>
      <c:overlay val="0"/>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Full1!$D$85</c:f>
              <c:strCache>
                <c:ptCount val="1"/>
                <c:pt idx="0">
                  <c:v>Participants</c:v>
                </c:pt>
              </c:strCache>
            </c:strRef>
          </c:tx>
          <c:marker>
            <c:symbol val="none"/>
          </c:marker>
          <c:cat>
            <c:strRef>
              <c:f>Full1!$C$102:$C$105</c:f>
              <c:strCache>
                <c:ptCount val="4"/>
                <c:pt idx="0">
                  <c:v>1T-2013</c:v>
                </c:pt>
                <c:pt idx="1">
                  <c:v>2T-2013</c:v>
                </c:pt>
                <c:pt idx="2">
                  <c:v>3T-2013</c:v>
                </c:pt>
                <c:pt idx="3">
                  <c:v>4T-2013</c:v>
                </c:pt>
              </c:strCache>
            </c:strRef>
          </c:cat>
          <c:val>
            <c:numRef>
              <c:f>Full1!$D$102:$D$105</c:f>
              <c:numCache>
                <c:formatCode>0.0%</c:formatCode>
                <c:ptCount val="4"/>
                <c:pt idx="0">
                  <c:v>2.4E-2</c:v>
                </c:pt>
                <c:pt idx="1">
                  <c:v>6.8000000000000005E-2</c:v>
                </c:pt>
                <c:pt idx="2">
                  <c:v>8.3000000000000004E-2</c:v>
                </c:pt>
                <c:pt idx="3">
                  <c:v>0.111</c:v>
                </c:pt>
              </c:numCache>
            </c:numRef>
          </c:val>
          <c:smooth val="0"/>
          <c:extLst>
            <c:ext xmlns:c16="http://schemas.microsoft.com/office/drawing/2014/chart" uri="{C3380CC4-5D6E-409C-BE32-E72D297353CC}">
              <c16:uniqueId val="{00000000-1D9A-43E9-A375-900A7E0386CE}"/>
            </c:ext>
          </c:extLst>
        </c:ser>
        <c:dLbls>
          <c:showLegendKey val="0"/>
          <c:showVal val="0"/>
          <c:showCatName val="0"/>
          <c:showSerName val="0"/>
          <c:showPercent val="0"/>
          <c:showBubbleSize val="0"/>
        </c:dLbls>
        <c:smooth val="0"/>
        <c:axId val="29145344"/>
        <c:axId val="29175808"/>
      </c:lineChart>
      <c:catAx>
        <c:axId val="29145344"/>
        <c:scaling>
          <c:orientation val="minMax"/>
        </c:scaling>
        <c:delete val="0"/>
        <c:axPos val="b"/>
        <c:numFmt formatCode="General" sourceLinked="0"/>
        <c:majorTickMark val="out"/>
        <c:minorTickMark val="none"/>
        <c:tickLblPos val="nextTo"/>
        <c:crossAx val="29175808"/>
        <c:crosses val="autoZero"/>
        <c:auto val="1"/>
        <c:lblAlgn val="ctr"/>
        <c:lblOffset val="100"/>
        <c:noMultiLvlLbl val="0"/>
      </c:catAx>
      <c:valAx>
        <c:axId val="29175808"/>
        <c:scaling>
          <c:orientation val="minMax"/>
          <c:max val="0.18000000000000002"/>
          <c:min val="0"/>
        </c:scaling>
        <c:delete val="0"/>
        <c:axPos val="l"/>
        <c:majorGridlines/>
        <c:numFmt formatCode="0.0%" sourceLinked="1"/>
        <c:majorTickMark val="out"/>
        <c:minorTickMark val="none"/>
        <c:tickLblPos val="nextTo"/>
        <c:crossAx val="29145344"/>
        <c:crosses val="autoZero"/>
        <c:crossBetween val="between"/>
        <c:majorUnit val="3.0000000000000006E-2"/>
      </c:valAx>
    </c:plotArea>
    <c:legend>
      <c:legendPos val="b"/>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Full1!$D$85</c:f>
              <c:strCache>
                <c:ptCount val="1"/>
                <c:pt idx="0">
                  <c:v>Participants</c:v>
                </c:pt>
              </c:strCache>
            </c:strRef>
          </c:tx>
          <c:marker>
            <c:symbol val="none"/>
          </c:marker>
          <c:cat>
            <c:strRef>
              <c:f>Full1!$C$108:$C$111</c:f>
              <c:strCache>
                <c:ptCount val="4"/>
                <c:pt idx="0">
                  <c:v>1T-2013</c:v>
                </c:pt>
                <c:pt idx="1">
                  <c:v>2T-2013</c:v>
                </c:pt>
                <c:pt idx="2">
                  <c:v>3T-2013</c:v>
                </c:pt>
                <c:pt idx="3">
                  <c:v>4T-2013</c:v>
                </c:pt>
              </c:strCache>
            </c:strRef>
          </c:cat>
          <c:val>
            <c:numRef>
              <c:f>Full1!$D$108:$D$111</c:f>
              <c:numCache>
                <c:formatCode>0.0%</c:formatCode>
                <c:ptCount val="4"/>
                <c:pt idx="0">
                  <c:v>4.6999999999999993E-2</c:v>
                </c:pt>
                <c:pt idx="1">
                  <c:v>7.3999999999999982E-2</c:v>
                </c:pt>
                <c:pt idx="2">
                  <c:v>8.6000000000000007E-2</c:v>
                </c:pt>
                <c:pt idx="3">
                  <c:v>6.1999999999999986E-2</c:v>
                </c:pt>
              </c:numCache>
            </c:numRef>
          </c:val>
          <c:smooth val="0"/>
          <c:extLst>
            <c:ext xmlns:c16="http://schemas.microsoft.com/office/drawing/2014/chart" uri="{C3380CC4-5D6E-409C-BE32-E72D297353CC}">
              <c16:uniqueId val="{00000000-40A1-4B12-8DD1-FAE04BF6DCED}"/>
            </c:ext>
          </c:extLst>
        </c:ser>
        <c:dLbls>
          <c:showLegendKey val="0"/>
          <c:showVal val="0"/>
          <c:showCatName val="0"/>
          <c:showSerName val="0"/>
          <c:showPercent val="0"/>
          <c:showBubbleSize val="0"/>
        </c:dLbls>
        <c:smooth val="0"/>
        <c:axId val="29187456"/>
        <c:axId val="29189248"/>
      </c:lineChart>
      <c:catAx>
        <c:axId val="29187456"/>
        <c:scaling>
          <c:orientation val="minMax"/>
        </c:scaling>
        <c:delete val="0"/>
        <c:axPos val="b"/>
        <c:numFmt formatCode="General" sourceLinked="0"/>
        <c:majorTickMark val="out"/>
        <c:minorTickMark val="none"/>
        <c:tickLblPos val="nextTo"/>
        <c:crossAx val="29189248"/>
        <c:crosses val="autoZero"/>
        <c:auto val="1"/>
        <c:lblAlgn val="ctr"/>
        <c:lblOffset val="100"/>
        <c:noMultiLvlLbl val="0"/>
      </c:catAx>
      <c:valAx>
        <c:axId val="29189248"/>
        <c:scaling>
          <c:orientation val="minMax"/>
          <c:max val="0.18000000000000002"/>
          <c:min val="0"/>
        </c:scaling>
        <c:delete val="0"/>
        <c:axPos val="l"/>
        <c:majorGridlines/>
        <c:numFmt formatCode="0.0%" sourceLinked="1"/>
        <c:majorTickMark val="out"/>
        <c:minorTickMark val="none"/>
        <c:tickLblPos val="nextTo"/>
        <c:crossAx val="29187456"/>
        <c:crosses val="autoZero"/>
        <c:crossBetween val="between"/>
        <c:majorUnit val="3.0000000000000006E-2"/>
      </c:valAx>
    </c:plotArea>
    <c:legend>
      <c:legendPos val="b"/>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Full1!$D$85</c:f>
              <c:strCache>
                <c:ptCount val="1"/>
                <c:pt idx="0">
                  <c:v>Participants</c:v>
                </c:pt>
              </c:strCache>
            </c:strRef>
          </c:tx>
          <c:marker>
            <c:symbol val="none"/>
          </c:marker>
          <c:cat>
            <c:strRef>
              <c:f>Full1!$C$113:$C$116</c:f>
              <c:strCache>
                <c:ptCount val="4"/>
                <c:pt idx="0">
                  <c:v>1T-2013</c:v>
                </c:pt>
                <c:pt idx="1">
                  <c:v>2T-2013</c:v>
                </c:pt>
                <c:pt idx="2">
                  <c:v>3T-2013</c:v>
                </c:pt>
                <c:pt idx="3">
                  <c:v>4T-2013</c:v>
                </c:pt>
              </c:strCache>
            </c:strRef>
          </c:cat>
          <c:val>
            <c:numRef>
              <c:f>Full1!$D$113:$D$116</c:f>
              <c:numCache>
                <c:formatCode>0.0%</c:formatCode>
                <c:ptCount val="4"/>
                <c:pt idx="0">
                  <c:v>6.9000000000000006E-2</c:v>
                </c:pt>
                <c:pt idx="1">
                  <c:v>0.14000000000000001</c:v>
                </c:pt>
                <c:pt idx="2">
                  <c:v>0.16400000000000001</c:v>
                </c:pt>
                <c:pt idx="3">
                  <c:v>0.16800000000000001</c:v>
                </c:pt>
              </c:numCache>
            </c:numRef>
          </c:val>
          <c:smooth val="0"/>
          <c:extLst>
            <c:ext xmlns:c16="http://schemas.microsoft.com/office/drawing/2014/chart" uri="{C3380CC4-5D6E-409C-BE32-E72D297353CC}">
              <c16:uniqueId val="{00000000-DBD0-4FB2-A695-6D0A79473526}"/>
            </c:ext>
          </c:extLst>
        </c:ser>
        <c:dLbls>
          <c:showLegendKey val="0"/>
          <c:showVal val="0"/>
          <c:showCatName val="0"/>
          <c:showSerName val="0"/>
          <c:showPercent val="0"/>
          <c:showBubbleSize val="0"/>
        </c:dLbls>
        <c:smooth val="0"/>
        <c:axId val="29209344"/>
        <c:axId val="29210880"/>
      </c:lineChart>
      <c:catAx>
        <c:axId val="29209344"/>
        <c:scaling>
          <c:orientation val="minMax"/>
        </c:scaling>
        <c:delete val="0"/>
        <c:axPos val="b"/>
        <c:numFmt formatCode="General" sourceLinked="0"/>
        <c:majorTickMark val="out"/>
        <c:minorTickMark val="none"/>
        <c:tickLblPos val="nextTo"/>
        <c:crossAx val="29210880"/>
        <c:crosses val="autoZero"/>
        <c:auto val="1"/>
        <c:lblAlgn val="ctr"/>
        <c:lblOffset val="100"/>
        <c:noMultiLvlLbl val="0"/>
      </c:catAx>
      <c:valAx>
        <c:axId val="29210880"/>
        <c:scaling>
          <c:orientation val="minMax"/>
          <c:max val="0.18000000000000002"/>
          <c:min val="0"/>
        </c:scaling>
        <c:delete val="0"/>
        <c:axPos val="l"/>
        <c:majorGridlines/>
        <c:numFmt formatCode="0.0%" sourceLinked="1"/>
        <c:majorTickMark val="out"/>
        <c:minorTickMark val="none"/>
        <c:tickLblPos val="nextTo"/>
        <c:txPr>
          <a:bodyPr/>
          <a:lstStyle/>
          <a:p>
            <a:pPr algn="ctr">
              <a:defRPr lang="ca-ES" sz="1000" b="0" i="0" u="none" strike="noStrike" kern="1200" baseline="0">
                <a:solidFill>
                  <a:sysClr val="windowText" lastClr="000000"/>
                </a:solidFill>
                <a:latin typeface="+mn-lt"/>
                <a:ea typeface="+mn-ea"/>
                <a:cs typeface="+mn-cs"/>
              </a:defRPr>
            </a:pPr>
            <a:endParaRPr lang="ca-ES"/>
          </a:p>
        </c:txPr>
        <c:crossAx val="29209344"/>
        <c:crosses val="autoZero"/>
        <c:crossBetween val="between"/>
        <c:majorUnit val="3.0000000000000006E-2"/>
      </c:valAx>
    </c:plotArea>
    <c:legend>
      <c:legendPos val="b"/>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Full1!$D$85</c:f>
              <c:strCache>
                <c:ptCount val="1"/>
                <c:pt idx="0">
                  <c:v>Participants</c:v>
                </c:pt>
              </c:strCache>
            </c:strRef>
          </c:tx>
          <c:marker>
            <c:symbol val="none"/>
          </c:marker>
          <c:cat>
            <c:strRef>
              <c:f>Full1!$C$118:$C$121</c:f>
              <c:strCache>
                <c:ptCount val="4"/>
                <c:pt idx="0">
                  <c:v>1T-2013</c:v>
                </c:pt>
                <c:pt idx="1">
                  <c:v>2T-2013</c:v>
                </c:pt>
                <c:pt idx="2">
                  <c:v>3T-2013</c:v>
                </c:pt>
                <c:pt idx="3">
                  <c:v>4T-2013</c:v>
                </c:pt>
              </c:strCache>
            </c:strRef>
          </c:cat>
          <c:val>
            <c:numRef>
              <c:f>Full1!$D$118:$D$121</c:f>
              <c:numCache>
                <c:formatCode>0.0%</c:formatCode>
                <c:ptCount val="4"/>
                <c:pt idx="0">
                  <c:v>1.9999999999999879E-3</c:v>
                </c:pt>
                <c:pt idx="1">
                  <c:v>1.999999999999974E-3</c:v>
                </c:pt>
                <c:pt idx="2">
                  <c:v>5.0000000000000044E-3</c:v>
                </c:pt>
                <c:pt idx="3">
                  <c:v>4.9999999999999767E-3</c:v>
                </c:pt>
              </c:numCache>
            </c:numRef>
          </c:val>
          <c:smooth val="0"/>
          <c:extLst>
            <c:ext xmlns:c16="http://schemas.microsoft.com/office/drawing/2014/chart" uri="{C3380CC4-5D6E-409C-BE32-E72D297353CC}">
              <c16:uniqueId val="{00000000-ED1D-42E1-B599-D7887E0B178F}"/>
            </c:ext>
          </c:extLst>
        </c:ser>
        <c:dLbls>
          <c:showLegendKey val="0"/>
          <c:showVal val="0"/>
          <c:showCatName val="0"/>
          <c:showSerName val="0"/>
          <c:showPercent val="0"/>
          <c:showBubbleSize val="0"/>
        </c:dLbls>
        <c:smooth val="0"/>
        <c:axId val="29243264"/>
        <c:axId val="29244800"/>
      </c:lineChart>
      <c:catAx>
        <c:axId val="29243264"/>
        <c:scaling>
          <c:orientation val="minMax"/>
        </c:scaling>
        <c:delete val="0"/>
        <c:axPos val="b"/>
        <c:numFmt formatCode="General" sourceLinked="0"/>
        <c:majorTickMark val="out"/>
        <c:minorTickMark val="none"/>
        <c:tickLblPos val="nextTo"/>
        <c:crossAx val="29244800"/>
        <c:crosses val="autoZero"/>
        <c:auto val="1"/>
        <c:lblAlgn val="ctr"/>
        <c:lblOffset val="100"/>
        <c:noMultiLvlLbl val="0"/>
      </c:catAx>
      <c:valAx>
        <c:axId val="29244800"/>
        <c:scaling>
          <c:orientation val="minMax"/>
          <c:max val="0.18000000000000002"/>
          <c:min val="0"/>
        </c:scaling>
        <c:delete val="0"/>
        <c:axPos val="l"/>
        <c:majorGridlines/>
        <c:numFmt formatCode="0.0%" sourceLinked="1"/>
        <c:majorTickMark val="out"/>
        <c:minorTickMark val="none"/>
        <c:tickLblPos val="nextTo"/>
        <c:crossAx val="29243264"/>
        <c:crosses val="autoZero"/>
        <c:crossBetween val="between"/>
        <c:majorUnit val="3.0000000000000006E-2"/>
      </c:valAx>
    </c:plotArea>
    <c:legend>
      <c:legendPos val="b"/>
      <c:overlay val="0"/>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'Col·locacio 2'!$C$30</c:f>
              <c:strCache>
                <c:ptCount val="1"/>
                <c:pt idx="0">
                  <c:v>Sumat</c:v>
                </c:pt>
              </c:strCache>
            </c:strRef>
          </c:tx>
          <c:spPr>
            <a:solidFill>
              <a:schemeClr val="accent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'Col·locacio 2'!$D$30:$I$30</c:f>
              <c:numCache>
                <c:formatCode>General</c:formatCode>
                <c:ptCount val="6"/>
                <c:pt idx="0">
                  <c:v>0.95</c:v>
                </c:pt>
                <c:pt idx="1">
                  <c:v>0.93</c:v>
                </c:pt>
                <c:pt idx="2">
                  <c:v>0.91</c:v>
                </c:pt>
                <c:pt idx="3">
                  <c:v>0.90500000000000003</c:v>
                </c:pt>
                <c:pt idx="4">
                  <c:v>0.86</c:v>
                </c:pt>
                <c:pt idx="5">
                  <c:v>0.82</c:v>
                </c:pt>
              </c:numCache>
            </c:numRef>
          </c:val>
          <c:extLst>
            <c:ext xmlns:c16="http://schemas.microsoft.com/office/drawing/2014/chart" uri="{C3380CC4-5D6E-409C-BE32-E72D297353CC}">
              <c16:uniqueId val="{00000000-CC52-4B94-8F23-E25A380F1D77}"/>
            </c:ext>
          </c:extLst>
        </c:ser>
        <c:dLbls>
          <c:showLegendKey val="0"/>
          <c:showVal val="0"/>
          <c:showCatName val="0"/>
          <c:showSerName val="0"/>
          <c:showPercent val="0"/>
          <c:showBubbleSize val="0"/>
        </c:dLbls>
        <c:gapWidth val="150"/>
        <c:axId val="104490112"/>
        <c:axId val="104491648"/>
      </c:barChart>
      <c:catAx>
        <c:axId val="104490112"/>
        <c:scaling>
          <c:orientation val="minMax"/>
        </c:scaling>
        <c:delete val="0"/>
        <c:axPos val="b"/>
        <c:majorTickMark val="out"/>
        <c:minorTickMark val="none"/>
        <c:tickLblPos val="nextTo"/>
        <c:crossAx val="104491648"/>
        <c:crosses val="autoZero"/>
        <c:auto val="1"/>
        <c:lblAlgn val="ctr"/>
        <c:lblOffset val="100"/>
        <c:noMultiLvlLbl val="0"/>
      </c:catAx>
      <c:valAx>
        <c:axId val="104491648"/>
        <c:scaling>
          <c:orientation val="minMax"/>
        </c:scaling>
        <c:delete val="0"/>
        <c:axPos val="l"/>
        <c:majorGridlines/>
        <c:numFmt formatCode="0%" sourceLinked="0"/>
        <c:majorTickMark val="out"/>
        <c:minorTickMark val="none"/>
        <c:tickLblPos val="nextTo"/>
        <c:crossAx val="104490112"/>
        <c:crosses val="autoZero"/>
        <c:crossBetween val="between"/>
        <c:majorUnit val="0.25"/>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'Col·locacio 2'!$C$1:$C$20</c:f>
              <c:strCache>
                <c:ptCount val="20"/>
                <c:pt idx="0">
                  <c:v>Activitats financeres i d'assegurances</c:v>
                </c:pt>
                <c:pt idx="1">
                  <c:v>Adm. pública, Defensa i SS obligatòria</c:v>
                </c:pt>
                <c:pt idx="2">
                  <c:v>Educació</c:v>
                </c:pt>
                <c:pt idx="3">
                  <c:v>Indústries extractives</c:v>
                </c:pt>
                <c:pt idx="4">
                  <c:v>Energia elèctrica i gas</c:v>
                </c:pt>
                <c:pt idx="5">
                  <c:v>Agricultura, ramaderia i pesca</c:v>
                </c:pt>
                <c:pt idx="6">
                  <c:v>Activitats immobiliàries</c:v>
                </c:pt>
                <c:pt idx="7">
                  <c:v>Activitats professionals i tècniques</c:v>
                </c:pt>
                <c:pt idx="8">
                  <c:v>Aigua, sanejament i gestió de residus</c:v>
                </c:pt>
                <c:pt idx="9">
                  <c:v>Activitats sanitàries i serveis socials</c:v>
                </c:pt>
                <c:pt idx="10">
                  <c:v>Construcció</c:v>
                </c:pt>
                <c:pt idx="11">
                  <c:v>Transport i emmagatzematge</c:v>
                </c:pt>
                <c:pt idx="12">
                  <c:v>Informació i comunicacions</c:v>
                </c:pt>
                <c:pt idx="13">
                  <c:v>Altres serveis</c:v>
                </c:pt>
                <c:pt idx="14">
                  <c:v>Activitats administratives i auxiliars</c:v>
                </c:pt>
                <c:pt idx="15">
                  <c:v>Altres</c:v>
                </c:pt>
                <c:pt idx="16">
                  <c:v>Indústries manufactureres</c:v>
                </c:pt>
                <c:pt idx="17">
                  <c:v>Activitats artístiques i d'entreteniment</c:v>
                </c:pt>
                <c:pt idx="18">
                  <c:v>Hostaleria</c:v>
                </c:pt>
                <c:pt idx="19">
                  <c:v>Comerç a l'engròs i al detall</c:v>
                </c:pt>
              </c:strCache>
            </c:strRef>
          </c:cat>
          <c:val>
            <c:numRef>
              <c:f>'Col·locacio 2'!$D$1:$D$20</c:f>
              <c:numCache>
                <c:formatCode>General</c:formatCode>
                <c:ptCount val="20"/>
                <c:pt idx="0">
                  <c:v>0</c:v>
                </c:pt>
                <c:pt idx="1">
                  <c:v>0</c:v>
                </c:pt>
                <c:pt idx="2">
                  <c:v>0</c:v>
                </c:pt>
                <c:pt idx="3">
                  <c:v>0.01</c:v>
                </c:pt>
                <c:pt idx="4">
                  <c:v>0.01</c:v>
                </c:pt>
                <c:pt idx="5">
                  <c:v>0.02</c:v>
                </c:pt>
                <c:pt idx="6">
                  <c:v>0.02</c:v>
                </c:pt>
                <c:pt idx="7">
                  <c:v>0.02</c:v>
                </c:pt>
                <c:pt idx="8">
                  <c:v>0.03</c:v>
                </c:pt>
                <c:pt idx="9">
                  <c:v>0.03</c:v>
                </c:pt>
                <c:pt idx="10">
                  <c:v>0.04</c:v>
                </c:pt>
                <c:pt idx="11">
                  <c:v>0.04</c:v>
                </c:pt>
                <c:pt idx="12">
                  <c:v>0.06</c:v>
                </c:pt>
                <c:pt idx="13">
                  <c:v>0.06</c:v>
                </c:pt>
                <c:pt idx="14">
                  <c:v>7.0000000000000007E-2</c:v>
                </c:pt>
                <c:pt idx="15">
                  <c:v>0.08</c:v>
                </c:pt>
                <c:pt idx="16">
                  <c:v>0.09</c:v>
                </c:pt>
                <c:pt idx="17">
                  <c:v>0.13</c:v>
                </c:pt>
                <c:pt idx="18">
                  <c:v>0.14000000000000001</c:v>
                </c:pt>
                <c:pt idx="19">
                  <c:v>0.15</c:v>
                </c:pt>
              </c:numCache>
            </c:numRef>
          </c:val>
          <c:extLst>
            <c:ext xmlns:c16="http://schemas.microsoft.com/office/drawing/2014/chart" uri="{C3380CC4-5D6E-409C-BE32-E72D297353CC}">
              <c16:uniqueId val="{00000000-BD69-4240-830F-827874D4ADE8}"/>
            </c:ext>
          </c:extLst>
        </c:ser>
        <c:dLbls>
          <c:showLegendKey val="0"/>
          <c:showVal val="0"/>
          <c:showCatName val="0"/>
          <c:showSerName val="0"/>
          <c:showPercent val="0"/>
          <c:showBubbleSize val="0"/>
        </c:dLbls>
        <c:gapWidth val="150"/>
        <c:axId val="114514560"/>
        <c:axId val="114516352"/>
      </c:barChart>
      <c:catAx>
        <c:axId val="114514560"/>
        <c:scaling>
          <c:orientation val="minMax"/>
        </c:scaling>
        <c:delete val="0"/>
        <c:axPos val="l"/>
        <c:numFmt formatCode="General" sourceLinked="0"/>
        <c:majorTickMark val="out"/>
        <c:minorTickMark val="none"/>
        <c:tickLblPos val="nextTo"/>
        <c:crossAx val="114516352"/>
        <c:crosses val="autoZero"/>
        <c:auto val="1"/>
        <c:lblAlgn val="ctr"/>
        <c:lblOffset val="100"/>
        <c:noMultiLvlLbl val="0"/>
      </c:catAx>
      <c:valAx>
        <c:axId val="114516352"/>
        <c:scaling>
          <c:orientation val="minMax"/>
        </c:scaling>
        <c:delete val="0"/>
        <c:axPos val="b"/>
        <c:majorGridlines/>
        <c:numFmt formatCode="0%" sourceLinked="0"/>
        <c:majorTickMark val="out"/>
        <c:minorTickMark val="none"/>
        <c:tickLblPos val="nextTo"/>
        <c:crossAx val="114514560"/>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tx1">
                <a:lumMod val="50000"/>
                <a:lumOff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Full1!$A$2:$A$6</c:f>
              <c:numCache>
                <c:formatCode>General</c:formatCode>
                <c:ptCount val="5"/>
                <c:pt idx="0">
                  <c:v>2008</c:v>
                </c:pt>
                <c:pt idx="1">
                  <c:v>2009</c:v>
                </c:pt>
                <c:pt idx="2">
                  <c:v>2010</c:v>
                </c:pt>
                <c:pt idx="3">
                  <c:v>2011</c:v>
                </c:pt>
                <c:pt idx="4">
                  <c:v>2012</c:v>
                </c:pt>
              </c:numCache>
            </c:numRef>
          </c:cat>
          <c:val>
            <c:numRef>
              <c:f>Full1!$C$2:$C$6</c:f>
              <c:numCache>
                <c:formatCode>General</c:formatCode>
                <c:ptCount val="5"/>
                <c:pt idx="2" formatCode="_-* #,##0\ _€_-;\-* #,##0\ _€_-;_-* &quot;-&quot;??\ _€_-;_-@_-">
                  <c:v>12500000</c:v>
                </c:pt>
                <c:pt idx="3" formatCode="_-* #,##0\ _€_-;\-* #,##0\ _€_-;_-* &quot;-&quot;??\ _€_-;_-@_-">
                  <c:v>11000000</c:v>
                </c:pt>
                <c:pt idx="4" formatCode="_-* #,##0\ _€_-;\-* #,##0\ _€_-;_-* &quot;-&quot;??\ _€_-;_-@_-">
                  <c:v>12000000</c:v>
                </c:pt>
              </c:numCache>
            </c:numRef>
          </c:val>
          <c:extLst>
            <c:ext xmlns:c16="http://schemas.microsoft.com/office/drawing/2014/chart" uri="{C3380CC4-5D6E-409C-BE32-E72D297353CC}">
              <c16:uniqueId val="{00000000-E330-4EC7-817A-4DFA8B3AAD15}"/>
            </c:ext>
          </c:extLst>
        </c:ser>
        <c:dLbls>
          <c:showLegendKey val="0"/>
          <c:showVal val="0"/>
          <c:showCatName val="0"/>
          <c:showSerName val="0"/>
          <c:showPercent val="0"/>
          <c:showBubbleSize val="0"/>
        </c:dLbls>
        <c:gapWidth val="150"/>
        <c:axId val="29329664"/>
        <c:axId val="29351936"/>
      </c:barChart>
      <c:catAx>
        <c:axId val="29329664"/>
        <c:scaling>
          <c:orientation val="minMax"/>
        </c:scaling>
        <c:delete val="0"/>
        <c:axPos val="b"/>
        <c:numFmt formatCode="General" sourceLinked="1"/>
        <c:majorTickMark val="out"/>
        <c:minorTickMark val="none"/>
        <c:tickLblPos val="nextTo"/>
        <c:crossAx val="29351936"/>
        <c:crosses val="autoZero"/>
        <c:auto val="1"/>
        <c:lblAlgn val="ctr"/>
        <c:lblOffset val="100"/>
        <c:noMultiLvlLbl val="0"/>
      </c:catAx>
      <c:valAx>
        <c:axId val="29351936"/>
        <c:scaling>
          <c:orientation val="minMax"/>
        </c:scaling>
        <c:delete val="0"/>
        <c:axPos val="l"/>
        <c:majorGridlines/>
        <c:numFmt formatCode="General" sourceLinked="1"/>
        <c:majorTickMark val="out"/>
        <c:minorTickMark val="none"/>
        <c:tickLblPos val="nextTo"/>
        <c:crossAx val="29329664"/>
        <c:crosses val="autoZero"/>
        <c:crossBetween val="between"/>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cat>
            <c:numRef>
              <c:f>Full1!$A$1:$A$9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Full1!$B$1:$B$9</c:f>
              <c:numCache>
                <c:formatCode>0%</c:formatCode>
                <c:ptCount val="9"/>
                <c:pt idx="0">
                  <c:v>0.43</c:v>
                </c:pt>
                <c:pt idx="1">
                  <c:v>0.4</c:v>
                </c:pt>
                <c:pt idx="2">
                  <c:v>0.38</c:v>
                </c:pt>
                <c:pt idx="3">
                  <c:v>0.32</c:v>
                </c:pt>
                <c:pt idx="4">
                  <c:v>0.33</c:v>
                </c:pt>
                <c:pt idx="5">
                  <c:v>0.13</c:v>
                </c:pt>
                <c:pt idx="6">
                  <c:v>7.0000000000000007E-2</c:v>
                </c:pt>
                <c:pt idx="7">
                  <c:v>0.18</c:v>
                </c:pt>
                <c:pt idx="8">
                  <c:v>0.23</c:v>
                </c:pt>
              </c:numCache>
            </c:numRef>
          </c:val>
          <c:smooth val="0"/>
          <c:extLst>
            <c:ext xmlns:c16="http://schemas.microsoft.com/office/drawing/2014/chart" uri="{C3380CC4-5D6E-409C-BE32-E72D297353CC}">
              <c16:uniqueId val="{00000000-63F1-4BAF-BE34-E531B810F328}"/>
            </c:ext>
          </c:extLst>
        </c:ser>
        <c:dLbls>
          <c:showLegendKey val="0"/>
          <c:showVal val="0"/>
          <c:showCatName val="0"/>
          <c:showSerName val="0"/>
          <c:showPercent val="0"/>
          <c:showBubbleSize val="0"/>
        </c:dLbls>
        <c:smooth val="0"/>
        <c:axId val="114823168"/>
        <c:axId val="114824704"/>
      </c:lineChart>
      <c:catAx>
        <c:axId val="114823168"/>
        <c:scaling>
          <c:orientation val="minMax"/>
        </c:scaling>
        <c:delete val="0"/>
        <c:axPos val="b"/>
        <c:numFmt formatCode="General" sourceLinked="1"/>
        <c:majorTickMark val="out"/>
        <c:minorTickMark val="none"/>
        <c:tickLblPos val="nextTo"/>
        <c:crossAx val="114824704"/>
        <c:crosses val="autoZero"/>
        <c:auto val="1"/>
        <c:lblAlgn val="ctr"/>
        <c:lblOffset val="100"/>
        <c:noMultiLvlLbl val="0"/>
      </c:catAx>
      <c:valAx>
        <c:axId val="114824704"/>
        <c:scaling>
          <c:orientation val="minMax"/>
        </c:scaling>
        <c:delete val="0"/>
        <c:axPos val="l"/>
        <c:majorGridlines/>
        <c:numFmt formatCode="0%" sourceLinked="1"/>
        <c:majorTickMark val="out"/>
        <c:minorTickMark val="none"/>
        <c:tickLblPos val="nextTo"/>
        <c:crossAx val="114823168"/>
        <c:crosses val="autoZero"/>
        <c:crossBetween val="between"/>
        <c:majorUnit val="0.1"/>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4">
                <a:lumMod val="75000"/>
              </a:schemeClr>
            </a:solidFill>
          </c:spPr>
          <c:invertIfNegative val="0"/>
          <c:dPt>
            <c:idx val="0"/>
            <c:invertIfNegative val="0"/>
            <c:bubble3D val="0"/>
            <c:spPr>
              <a:solidFill>
                <a:schemeClr val="tx2"/>
              </a:solidFill>
            </c:spPr>
            <c:extLst>
              <c:ext xmlns:c16="http://schemas.microsoft.com/office/drawing/2014/chart" uri="{C3380CC4-5D6E-409C-BE32-E72D297353CC}">
                <c16:uniqueId val="{00000001-A815-481E-BFCE-542BB4799B94}"/>
              </c:ext>
            </c:extLst>
          </c:dPt>
          <c:dPt>
            <c:idx val="1"/>
            <c:invertIfNegative val="0"/>
            <c:bubble3D val="0"/>
            <c:spPr>
              <a:solidFill>
                <a:schemeClr val="accent1">
                  <a:lumMod val="40000"/>
                  <a:lumOff val="60000"/>
                </a:schemeClr>
              </a:solidFill>
            </c:spPr>
            <c:extLst>
              <c:ext xmlns:c16="http://schemas.microsoft.com/office/drawing/2014/chart" uri="{C3380CC4-5D6E-409C-BE32-E72D297353CC}">
                <c16:uniqueId val="{00000003-A815-481E-BFCE-542BB4799B94}"/>
              </c:ext>
            </c:extLst>
          </c:dPt>
          <c:dLbls>
            <c:dLbl>
              <c:idx val="0"/>
              <c:layout>
                <c:manualLayout>
                  <c:x val="0"/>
                  <c:y val="2.672262004558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15-481E-BFCE-542BB4799B94}"/>
                </c:ext>
              </c:extLst>
            </c:dLbl>
            <c:dLbl>
              <c:idx val="1"/>
              <c:layout>
                <c:manualLayout>
                  <c:x val="1.0877012675573826E-2"/>
                  <c:y val="2.672219921692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15-481E-BFCE-542BB4799B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Full1!$A$20:$A$21</c:f>
              <c:strCache>
                <c:ptCount val="2"/>
                <c:pt idx="0">
                  <c:v>Participants</c:v>
                </c:pt>
                <c:pt idx="1">
                  <c:v>No participants</c:v>
                </c:pt>
              </c:strCache>
            </c:strRef>
          </c:cat>
          <c:val>
            <c:numRef>
              <c:f>Full1!$B$20:$B$21</c:f>
              <c:numCache>
                <c:formatCode>0%</c:formatCode>
                <c:ptCount val="2"/>
                <c:pt idx="0">
                  <c:v>0.23</c:v>
                </c:pt>
                <c:pt idx="1">
                  <c:v>0.11</c:v>
                </c:pt>
              </c:numCache>
            </c:numRef>
          </c:val>
          <c:extLst>
            <c:ext xmlns:c16="http://schemas.microsoft.com/office/drawing/2014/chart" uri="{C3380CC4-5D6E-409C-BE32-E72D297353CC}">
              <c16:uniqueId val="{00000004-A815-481E-BFCE-542BB4799B94}"/>
            </c:ext>
          </c:extLst>
        </c:ser>
        <c:dLbls>
          <c:showLegendKey val="0"/>
          <c:showVal val="0"/>
          <c:showCatName val="0"/>
          <c:showSerName val="0"/>
          <c:showPercent val="0"/>
          <c:showBubbleSize val="0"/>
        </c:dLbls>
        <c:gapWidth val="150"/>
        <c:axId val="114879488"/>
        <c:axId val="114758400"/>
      </c:barChart>
      <c:catAx>
        <c:axId val="114879488"/>
        <c:scaling>
          <c:orientation val="minMax"/>
        </c:scaling>
        <c:delete val="0"/>
        <c:axPos val="b"/>
        <c:numFmt formatCode="General" sourceLinked="0"/>
        <c:majorTickMark val="out"/>
        <c:minorTickMark val="none"/>
        <c:tickLblPos val="nextTo"/>
        <c:crossAx val="114758400"/>
        <c:crosses val="autoZero"/>
        <c:auto val="1"/>
        <c:lblAlgn val="ctr"/>
        <c:lblOffset val="100"/>
        <c:noMultiLvlLbl val="0"/>
      </c:catAx>
      <c:valAx>
        <c:axId val="114758400"/>
        <c:scaling>
          <c:orientation val="minMax"/>
        </c:scaling>
        <c:delete val="0"/>
        <c:axPos val="l"/>
        <c:majorGridlines/>
        <c:numFmt formatCode="0%" sourceLinked="1"/>
        <c:majorTickMark val="out"/>
        <c:minorTickMark val="none"/>
        <c:tickLblPos val="nextTo"/>
        <c:crossAx val="114879488"/>
        <c:crosses val="autoZero"/>
        <c:crossBetween val="between"/>
      </c:val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cat>
            <c:numRef>
              <c:f>Full1!$A$1:$A$9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Full1!$P$1:$P$9</c:f>
              <c:numCache>
                <c:formatCode>0%</c:formatCode>
                <c:ptCount val="9"/>
                <c:pt idx="0">
                  <c:v>0.43</c:v>
                </c:pt>
                <c:pt idx="1">
                  <c:v>0.4</c:v>
                </c:pt>
                <c:pt idx="2">
                  <c:v>0.38</c:v>
                </c:pt>
                <c:pt idx="3">
                  <c:v>0.32</c:v>
                </c:pt>
                <c:pt idx="4">
                  <c:v>0.33</c:v>
                </c:pt>
                <c:pt idx="5">
                  <c:v>0.13</c:v>
                </c:pt>
                <c:pt idx="6">
                  <c:v>7.0000000000000007E-2</c:v>
                </c:pt>
                <c:pt idx="7">
                  <c:v>0.18</c:v>
                </c:pt>
                <c:pt idx="8">
                  <c:v>0.23</c:v>
                </c:pt>
              </c:numCache>
            </c:numRef>
          </c:val>
          <c:smooth val="0"/>
          <c:extLst>
            <c:ext xmlns:c16="http://schemas.microsoft.com/office/drawing/2014/chart" uri="{C3380CC4-5D6E-409C-BE32-E72D297353CC}">
              <c16:uniqueId val="{00000000-EB24-46FC-B767-0985BC79C377}"/>
            </c:ext>
          </c:extLst>
        </c:ser>
        <c:ser>
          <c:idx val="0"/>
          <c:order val="1"/>
          <c:spPr>
            <a:ln>
              <a:solidFill>
                <a:schemeClr val="accent2"/>
              </a:solidFill>
            </a:ln>
          </c:spPr>
          <c:marker>
            <c:symbol val="none"/>
          </c:marker>
          <c:dPt>
            <c:idx val="7"/>
            <c:bubble3D val="0"/>
            <c:spPr>
              <a:ln>
                <a:solidFill>
                  <a:schemeClr val="accent2"/>
                </a:solidFill>
                <a:prstDash val="sysDash"/>
              </a:ln>
            </c:spPr>
            <c:extLst>
              <c:ext xmlns:c16="http://schemas.microsoft.com/office/drawing/2014/chart" uri="{C3380CC4-5D6E-409C-BE32-E72D297353CC}">
                <c16:uniqueId val="{00000002-EB24-46FC-B767-0985BC79C377}"/>
              </c:ext>
            </c:extLst>
          </c:dPt>
          <c:dPt>
            <c:idx val="8"/>
            <c:bubble3D val="0"/>
            <c:spPr>
              <a:ln>
                <a:solidFill>
                  <a:schemeClr val="accent2"/>
                </a:solidFill>
                <a:prstDash val="sysDash"/>
              </a:ln>
            </c:spPr>
            <c:extLst>
              <c:ext xmlns:c16="http://schemas.microsoft.com/office/drawing/2014/chart" uri="{C3380CC4-5D6E-409C-BE32-E72D297353CC}">
                <c16:uniqueId val="{00000004-EB24-46FC-B767-0985BC79C377}"/>
              </c:ext>
            </c:extLst>
          </c:dPt>
          <c:val>
            <c:numRef>
              <c:f>Full1!$Q$1:$Q$9</c:f>
              <c:numCache>
                <c:formatCode>0%</c:formatCode>
                <c:ptCount val="9"/>
                <c:pt idx="0">
                  <c:v>0.43</c:v>
                </c:pt>
                <c:pt idx="1">
                  <c:v>0.4</c:v>
                </c:pt>
                <c:pt idx="2">
                  <c:v>0.38</c:v>
                </c:pt>
                <c:pt idx="3">
                  <c:v>0.32</c:v>
                </c:pt>
                <c:pt idx="4">
                  <c:v>0.33</c:v>
                </c:pt>
                <c:pt idx="5">
                  <c:v>0.13</c:v>
                </c:pt>
                <c:pt idx="6">
                  <c:v>7.0000000000000007E-2</c:v>
                </c:pt>
                <c:pt idx="7">
                  <c:v>0.11</c:v>
                </c:pt>
                <c:pt idx="8">
                  <c:v>0.12</c:v>
                </c:pt>
              </c:numCache>
            </c:numRef>
          </c:val>
          <c:smooth val="0"/>
          <c:extLst>
            <c:ext xmlns:c16="http://schemas.microsoft.com/office/drawing/2014/chart" uri="{C3380CC4-5D6E-409C-BE32-E72D297353CC}">
              <c16:uniqueId val="{00000005-EB24-46FC-B767-0985BC79C377}"/>
            </c:ext>
          </c:extLst>
        </c:ser>
        <c:dLbls>
          <c:showLegendKey val="0"/>
          <c:showVal val="0"/>
          <c:showCatName val="0"/>
          <c:showSerName val="0"/>
          <c:showPercent val="0"/>
          <c:showBubbleSize val="0"/>
        </c:dLbls>
        <c:smooth val="0"/>
        <c:axId val="115094272"/>
        <c:axId val="115095808"/>
      </c:lineChart>
      <c:catAx>
        <c:axId val="115094272"/>
        <c:scaling>
          <c:orientation val="minMax"/>
        </c:scaling>
        <c:delete val="0"/>
        <c:axPos val="b"/>
        <c:numFmt formatCode="General" sourceLinked="1"/>
        <c:majorTickMark val="out"/>
        <c:minorTickMark val="none"/>
        <c:tickLblPos val="nextTo"/>
        <c:crossAx val="115095808"/>
        <c:crosses val="autoZero"/>
        <c:auto val="1"/>
        <c:lblAlgn val="ctr"/>
        <c:lblOffset val="100"/>
        <c:noMultiLvlLbl val="0"/>
      </c:catAx>
      <c:valAx>
        <c:axId val="115095808"/>
        <c:scaling>
          <c:orientation val="minMax"/>
        </c:scaling>
        <c:delete val="0"/>
        <c:axPos val="l"/>
        <c:majorGridlines/>
        <c:numFmt formatCode="0%" sourceLinked="1"/>
        <c:majorTickMark val="out"/>
        <c:minorTickMark val="none"/>
        <c:tickLblPos val="nextTo"/>
        <c:crossAx val="115094272"/>
        <c:crosses val="autoZero"/>
        <c:crossBetween val="between"/>
        <c:majorUnit val="0.1"/>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4">
                <a:lumMod val="75000"/>
              </a:schemeClr>
            </a:solidFill>
          </c:spPr>
          <c:invertIfNegative val="0"/>
          <c:dPt>
            <c:idx val="0"/>
            <c:invertIfNegative val="0"/>
            <c:bubble3D val="0"/>
            <c:spPr>
              <a:solidFill>
                <a:schemeClr val="tx2"/>
              </a:solidFill>
            </c:spPr>
            <c:extLst>
              <c:ext xmlns:c16="http://schemas.microsoft.com/office/drawing/2014/chart" uri="{C3380CC4-5D6E-409C-BE32-E72D297353CC}">
                <c16:uniqueId val="{00000001-0E48-48EC-A7CA-897A4CCC6597}"/>
              </c:ext>
            </c:extLst>
          </c:dPt>
          <c:dPt>
            <c:idx val="1"/>
            <c:invertIfNegative val="0"/>
            <c:bubble3D val="0"/>
            <c:spPr>
              <a:solidFill>
                <a:schemeClr val="accent1">
                  <a:lumMod val="40000"/>
                  <a:lumOff val="60000"/>
                </a:schemeClr>
              </a:solidFill>
            </c:spPr>
            <c:extLst>
              <c:ext xmlns:c16="http://schemas.microsoft.com/office/drawing/2014/chart" uri="{C3380CC4-5D6E-409C-BE32-E72D297353CC}">
                <c16:uniqueId val="{00000003-0E48-48EC-A7CA-897A4CCC6597}"/>
              </c:ext>
            </c:extLst>
          </c:dPt>
          <c:dLbls>
            <c:dLbl>
              <c:idx val="0"/>
              <c:layout>
                <c:manualLayout>
                  <c:x val="0"/>
                  <c:y val="1.7551133222775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48-48EC-A7CA-897A4CCC659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Full1!$O$20:$O$21</c:f>
              <c:strCache>
                <c:ptCount val="2"/>
                <c:pt idx="0">
                  <c:v>Participants</c:v>
                </c:pt>
                <c:pt idx="1">
                  <c:v>Participants si no haguessin participat</c:v>
                </c:pt>
              </c:strCache>
            </c:strRef>
          </c:cat>
          <c:val>
            <c:numRef>
              <c:f>Full1!$P$20:$P$21</c:f>
              <c:numCache>
                <c:formatCode>0%</c:formatCode>
                <c:ptCount val="2"/>
                <c:pt idx="0">
                  <c:v>0.23</c:v>
                </c:pt>
                <c:pt idx="1">
                  <c:v>0.04</c:v>
                </c:pt>
              </c:numCache>
            </c:numRef>
          </c:val>
          <c:extLst>
            <c:ext xmlns:c16="http://schemas.microsoft.com/office/drawing/2014/chart" uri="{C3380CC4-5D6E-409C-BE32-E72D297353CC}">
              <c16:uniqueId val="{00000004-0E48-48EC-A7CA-897A4CCC6597}"/>
            </c:ext>
          </c:extLst>
        </c:ser>
        <c:dLbls>
          <c:showLegendKey val="0"/>
          <c:showVal val="0"/>
          <c:showCatName val="0"/>
          <c:showSerName val="0"/>
          <c:showPercent val="0"/>
          <c:showBubbleSize val="0"/>
        </c:dLbls>
        <c:gapWidth val="150"/>
        <c:axId val="115104384"/>
        <c:axId val="115110272"/>
      </c:barChart>
      <c:catAx>
        <c:axId val="115104384"/>
        <c:scaling>
          <c:orientation val="minMax"/>
        </c:scaling>
        <c:delete val="0"/>
        <c:axPos val="b"/>
        <c:numFmt formatCode="General" sourceLinked="0"/>
        <c:majorTickMark val="out"/>
        <c:minorTickMark val="none"/>
        <c:tickLblPos val="nextTo"/>
        <c:crossAx val="115110272"/>
        <c:crosses val="autoZero"/>
        <c:auto val="1"/>
        <c:lblAlgn val="ctr"/>
        <c:lblOffset val="100"/>
        <c:noMultiLvlLbl val="0"/>
      </c:catAx>
      <c:valAx>
        <c:axId val="115110272"/>
        <c:scaling>
          <c:orientation val="minMax"/>
        </c:scaling>
        <c:delete val="0"/>
        <c:axPos val="l"/>
        <c:majorGridlines/>
        <c:numFmt formatCode="0%" sourceLinked="1"/>
        <c:majorTickMark val="out"/>
        <c:minorTickMark val="none"/>
        <c:tickLblPos val="nextTo"/>
        <c:crossAx val="115104384"/>
        <c:crosses val="autoZero"/>
        <c:crossBetween val="between"/>
      </c:valAx>
    </c:plotArea>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062984995475126E-2"/>
          <c:y val="6.0659813356663747E-2"/>
          <c:w val="0.87531224042407751"/>
          <c:h val="0.646110746573345"/>
        </c:manualLayout>
      </c:layout>
      <c:lineChart>
        <c:grouping val="standard"/>
        <c:varyColors val="0"/>
        <c:ser>
          <c:idx val="0"/>
          <c:order val="0"/>
          <c:tx>
            <c:strRef>
              <c:f>'NCNO ITT ALL'!$M$2</c:f>
              <c:strCache>
                <c:ptCount val="1"/>
                <c:pt idx="0">
                  <c:v>IC -95</c:v>
                </c:pt>
              </c:strCache>
            </c:strRef>
          </c:tx>
          <c:spPr>
            <a:ln w="22225">
              <a:solidFill>
                <a:schemeClr val="accent1"/>
              </a:solidFill>
              <a:prstDash val="sysDash"/>
            </a:ln>
          </c:spPr>
          <c:marker>
            <c:symbol val="none"/>
          </c:marker>
          <c:cat>
            <c:numRef>
              <c:f>'NCNO ITT ALL'!$L$3:$L$31</c:f>
              <c:numCache>
                <c:formatCode>mmm\-yy</c:formatCode>
                <c:ptCount val="29"/>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numCache>
            </c:numRef>
          </c:cat>
          <c:val>
            <c:numRef>
              <c:f>'NCNO ITT ALL'!$M$3:$M$31</c:f>
              <c:numCache>
                <c:formatCode>0.0000</c:formatCode>
                <c:ptCount val="29"/>
                <c:pt idx="0">
                  <c:v>-5.2104726000000004E-2</c:v>
                </c:pt>
                <c:pt idx="1">
                  <c:v>-5.9737867199999996E-2</c:v>
                </c:pt>
                <c:pt idx="2">
                  <c:v>-7.1616847600000005E-2</c:v>
                </c:pt>
                <c:pt idx="3">
                  <c:v>-9.7330732400000008E-2</c:v>
                </c:pt>
                <c:pt idx="4">
                  <c:v>0.64788576799999997</c:v>
                </c:pt>
                <c:pt idx="5">
                  <c:v>0.62838850680000002</c:v>
                </c:pt>
                <c:pt idx="6">
                  <c:v>0.5941271119999999</c:v>
                </c:pt>
                <c:pt idx="7">
                  <c:v>0.58834458680000001</c:v>
                </c:pt>
                <c:pt idx="8">
                  <c:v>0.58232622000000001</c:v>
                </c:pt>
                <c:pt idx="9">
                  <c:v>0.55740518519999993</c:v>
                </c:pt>
                <c:pt idx="10">
                  <c:v>0.62554288560000004</c:v>
                </c:pt>
                <c:pt idx="11">
                  <c:v>-7.3259292000000004E-2</c:v>
                </c:pt>
                <c:pt idx="12">
                  <c:v>-8.2864165200000006E-2</c:v>
                </c:pt>
                <c:pt idx="13">
                  <c:v>-4.3485028799999999E-2</c:v>
                </c:pt>
                <c:pt idx="14">
                  <c:v>-4.13053876E-2</c:v>
                </c:pt>
                <c:pt idx="15">
                  <c:v>-5.6073430800000004E-2</c:v>
                </c:pt>
                <c:pt idx="16">
                  <c:v>-3.8955863199999996E-2</c:v>
                </c:pt>
                <c:pt idx="17">
                  <c:v>-3.0787483999999997E-2</c:v>
                </c:pt>
                <c:pt idx="18">
                  <c:v>-3.6159597599999996E-2</c:v>
                </c:pt>
                <c:pt idx="19">
                  <c:v>-3.0765345600000001E-2</c:v>
                </c:pt>
                <c:pt idx="20">
                  <c:v>-3.0962593600000001E-2</c:v>
                </c:pt>
                <c:pt idx="21">
                  <c:v>-3.2294710000000004E-2</c:v>
                </c:pt>
                <c:pt idx="22">
                  <c:v>-2.8400846799999997E-2</c:v>
                </c:pt>
                <c:pt idx="23">
                  <c:v>-3.1769027200000001E-2</c:v>
                </c:pt>
                <c:pt idx="24">
                  <c:v>-1.461383E-2</c:v>
                </c:pt>
                <c:pt idx="25">
                  <c:v>-2.4253497199999998E-2</c:v>
                </c:pt>
                <c:pt idx="26">
                  <c:v>-3.3785213199999997E-2</c:v>
                </c:pt>
                <c:pt idx="27">
                  <c:v>-2.5222587599999999E-2</c:v>
                </c:pt>
                <c:pt idx="28">
                  <c:v>-3.1679427199999999E-2</c:v>
                </c:pt>
              </c:numCache>
            </c:numRef>
          </c:val>
          <c:smooth val="0"/>
          <c:extLst>
            <c:ext xmlns:c16="http://schemas.microsoft.com/office/drawing/2014/chart" uri="{C3380CC4-5D6E-409C-BE32-E72D297353CC}">
              <c16:uniqueId val="{00000000-A88C-4A46-8B8E-3F747CE06E01}"/>
            </c:ext>
          </c:extLst>
        </c:ser>
        <c:ser>
          <c:idx val="1"/>
          <c:order val="1"/>
          <c:tx>
            <c:strRef>
              <c:f>'NCNO ITT ALL'!$N$2</c:f>
              <c:strCache>
                <c:ptCount val="1"/>
                <c:pt idx="0">
                  <c:v>ITT</c:v>
                </c:pt>
              </c:strCache>
            </c:strRef>
          </c:tx>
          <c:spPr>
            <a:ln>
              <a:solidFill>
                <a:schemeClr val="accent1"/>
              </a:solidFill>
            </a:ln>
          </c:spPr>
          <c:marker>
            <c:symbol val="none"/>
          </c:marker>
          <c:cat>
            <c:numRef>
              <c:f>'NCNO ITT ALL'!$L$3:$L$31</c:f>
              <c:numCache>
                <c:formatCode>mmm\-yy</c:formatCode>
                <c:ptCount val="29"/>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numCache>
            </c:numRef>
          </c:cat>
          <c:val>
            <c:numRef>
              <c:f>'NCNO ITT ALL'!$N$3:$N$31</c:f>
              <c:numCache>
                <c:formatCode>0.0000</c:formatCode>
                <c:ptCount val="29"/>
                <c:pt idx="0">
                  <c:v>-3.970949E-2</c:v>
                </c:pt>
                <c:pt idx="1">
                  <c:v>-4.7331909999999998E-2</c:v>
                </c:pt>
                <c:pt idx="2">
                  <c:v>-5.8041280000000001E-2</c:v>
                </c:pt>
                <c:pt idx="3">
                  <c:v>-8.2195240000000003E-2</c:v>
                </c:pt>
                <c:pt idx="4">
                  <c:v>0.66808738999999995</c:v>
                </c:pt>
                <c:pt idx="5">
                  <c:v>0.64909379</c:v>
                </c:pt>
                <c:pt idx="6">
                  <c:v>0.61552697999999995</c:v>
                </c:pt>
                <c:pt idx="7">
                  <c:v>0.60991912999999998</c:v>
                </c:pt>
                <c:pt idx="8">
                  <c:v>0.60402146000000001</c:v>
                </c:pt>
                <c:pt idx="9">
                  <c:v>0.57948091999999995</c:v>
                </c:pt>
                <c:pt idx="10">
                  <c:v>0.64632455</c:v>
                </c:pt>
                <c:pt idx="11">
                  <c:v>-5.5195050000000002E-2</c:v>
                </c:pt>
                <c:pt idx="12">
                  <c:v>-6.2733259999999999E-2</c:v>
                </c:pt>
                <c:pt idx="13">
                  <c:v>-2.5566160000000001E-2</c:v>
                </c:pt>
                <c:pt idx="14">
                  <c:v>-2.282737E-2</c:v>
                </c:pt>
                <c:pt idx="15">
                  <c:v>-3.5787470000000002E-2</c:v>
                </c:pt>
                <c:pt idx="16">
                  <c:v>-2.021009E-2</c:v>
                </c:pt>
                <c:pt idx="17">
                  <c:v>-1.087114E-2</c:v>
                </c:pt>
                <c:pt idx="18">
                  <c:v>-1.3584199999999999E-2</c:v>
                </c:pt>
                <c:pt idx="19">
                  <c:v>-8.5833200000000002E-3</c:v>
                </c:pt>
                <c:pt idx="20">
                  <c:v>-8.3081100000000005E-3</c:v>
                </c:pt>
                <c:pt idx="21">
                  <c:v>-8.7693200000000006E-3</c:v>
                </c:pt>
                <c:pt idx="22">
                  <c:v>-7.9681800000000001E-3</c:v>
                </c:pt>
                <c:pt idx="23">
                  <c:v>-1.109138E-2</c:v>
                </c:pt>
                <c:pt idx="24">
                  <c:v>8.0731699999999993E-3</c:v>
                </c:pt>
                <c:pt idx="25">
                  <c:v>-4.0805499999999996E-3</c:v>
                </c:pt>
                <c:pt idx="26">
                  <c:v>-1.346458E-2</c:v>
                </c:pt>
                <c:pt idx="27">
                  <c:v>-3.0975E-3</c:v>
                </c:pt>
                <c:pt idx="28">
                  <c:v>-1.129137E-2</c:v>
                </c:pt>
              </c:numCache>
            </c:numRef>
          </c:val>
          <c:smooth val="0"/>
          <c:extLst>
            <c:ext xmlns:c16="http://schemas.microsoft.com/office/drawing/2014/chart" uri="{C3380CC4-5D6E-409C-BE32-E72D297353CC}">
              <c16:uniqueId val="{00000001-A88C-4A46-8B8E-3F747CE06E01}"/>
            </c:ext>
          </c:extLst>
        </c:ser>
        <c:ser>
          <c:idx val="2"/>
          <c:order val="2"/>
          <c:tx>
            <c:strRef>
              <c:f>'NCNO ITT ALL'!$O$2</c:f>
              <c:strCache>
                <c:ptCount val="1"/>
                <c:pt idx="0">
                  <c:v>IC +95</c:v>
                </c:pt>
              </c:strCache>
            </c:strRef>
          </c:tx>
          <c:spPr>
            <a:ln w="22225">
              <a:solidFill>
                <a:schemeClr val="accent1"/>
              </a:solidFill>
              <a:prstDash val="sysDash"/>
            </a:ln>
          </c:spPr>
          <c:marker>
            <c:symbol val="none"/>
          </c:marker>
          <c:cat>
            <c:numRef>
              <c:f>'NCNO ITT ALL'!$L$3:$L$31</c:f>
              <c:numCache>
                <c:formatCode>mmm\-yy</c:formatCode>
                <c:ptCount val="29"/>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numCache>
            </c:numRef>
          </c:cat>
          <c:val>
            <c:numRef>
              <c:f>'NCNO ITT ALL'!$O$3:$O$31</c:f>
              <c:numCache>
                <c:formatCode>0.0000</c:formatCode>
                <c:ptCount val="29"/>
                <c:pt idx="0">
                  <c:v>-2.7314254E-2</c:v>
                </c:pt>
                <c:pt idx="1">
                  <c:v>-3.49259528E-2</c:v>
                </c:pt>
                <c:pt idx="2">
                  <c:v>-4.4465712400000003E-2</c:v>
                </c:pt>
                <c:pt idx="3">
                  <c:v>-6.7059747599999997E-2</c:v>
                </c:pt>
                <c:pt idx="4">
                  <c:v>0.68828901199999992</c:v>
                </c:pt>
                <c:pt idx="5">
                  <c:v>0.66979907319999998</c:v>
                </c:pt>
                <c:pt idx="6">
                  <c:v>0.63692684799999999</c:v>
                </c:pt>
                <c:pt idx="7">
                  <c:v>0.63149367319999994</c:v>
                </c:pt>
                <c:pt idx="8">
                  <c:v>0.62571670000000001</c:v>
                </c:pt>
                <c:pt idx="9">
                  <c:v>0.60155665479999998</c:v>
                </c:pt>
                <c:pt idx="10">
                  <c:v>0.66710621439999995</c:v>
                </c:pt>
                <c:pt idx="11">
                  <c:v>-3.7130808000000001E-2</c:v>
                </c:pt>
                <c:pt idx="12">
                  <c:v>-4.2602354799999999E-2</c:v>
                </c:pt>
                <c:pt idx="13">
                  <c:v>-7.6472912000000032E-3</c:v>
                </c:pt>
                <c:pt idx="14">
                  <c:v>-4.3493523999999992E-3</c:v>
                </c:pt>
                <c:pt idx="15">
                  <c:v>-1.5501509200000003E-2</c:v>
                </c:pt>
                <c:pt idx="16">
                  <c:v>-1.4643168000000005E-3</c:v>
                </c:pt>
                <c:pt idx="17">
                  <c:v>9.0452039999999994E-3</c:v>
                </c:pt>
                <c:pt idx="18">
                  <c:v>8.9911975999999987E-3</c:v>
                </c:pt>
                <c:pt idx="19">
                  <c:v>1.3598705599999998E-2</c:v>
                </c:pt>
                <c:pt idx="20">
                  <c:v>1.43463736E-2</c:v>
                </c:pt>
                <c:pt idx="21">
                  <c:v>1.475607E-2</c:v>
                </c:pt>
                <c:pt idx="22">
                  <c:v>1.2464486799999999E-2</c:v>
                </c:pt>
                <c:pt idx="23">
                  <c:v>9.5862671999999999E-3</c:v>
                </c:pt>
                <c:pt idx="24">
                  <c:v>3.0760169999999996E-2</c:v>
                </c:pt>
                <c:pt idx="25">
                  <c:v>1.6092397200000001E-2</c:v>
                </c:pt>
                <c:pt idx="26">
                  <c:v>6.8560532E-3</c:v>
                </c:pt>
                <c:pt idx="27">
                  <c:v>1.90275876E-2</c:v>
                </c:pt>
                <c:pt idx="28">
                  <c:v>9.0966871999999966E-3</c:v>
                </c:pt>
              </c:numCache>
            </c:numRef>
          </c:val>
          <c:smooth val="0"/>
          <c:extLst>
            <c:ext xmlns:c16="http://schemas.microsoft.com/office/drawing/2014/chart" uri="{C3380CC4-5D6E-409C-BE32-E72D297353CC}">
              <c16:uniqueId val="{00000002-A88C-4A46-8B8E-3F747CE06E01}"/>
            </c:ext>
          </c:extLst>
        </c:ser>
        <c:dLbls>
          <c:showLegendKey val="0"/>
          <c:showVal val="0"/>
          <c:showCatName val="0"/>
          <c:showSerName val="0"/>
          <c:showPercent val="0"/>
          <c:showBubbleSize val="0"/>
        </c:dLbls>
        <c:smooth val="0"/>
        <c:axId val="114288896"/>
        <c:axId val="114368512"/>
      </c:lineChart>
      <c:dateAx>
        <c:axId val="114288896"/>
        <c:scaling>
          <c:orientation val="minMax"/>
        </c:scaling>
        <c:delete val="0"/>
        <c:axPos val="b"/>
        <c:numFmt formatCode="mmm\-yy" sourceLinked="1"/>
        <c:majorTickMark val="out"/>
        <c:minorTickMark val="none"/>
        <c:tickLblPos val="low"/>
        <c:crossAx val="114368512"/>
        <c:crosses val="autoZero"/>
        <c:auto val="1"/>
        <c:lblOffset val="100"/>
        <c:baseTimeUnit val="months"/>
      </c:dateAx>
      <c:valAx>
        <c:axId val="114368512"/>
        <c:scaling>
          <c:orientation val="minMax"/>
          <c:max val="0.85000000000000009"/>
          <c:min val="-0.2"/>
        </c:scaling>
        <c:delete val="0"/>
        <c:axPos val="l"/>
        <c:majorGridlines/>
        <c:numFmt formatCode="0%" sourceLinked="0"/>
        <c:majorTickMark val="out"/>
        <c:minorTickMark val="none"/>
        <c:tickLblPos val="nextTo"/>
        <c:crossAx val="114288896"/>
        <c:crosses val="autoZero"/>
        <c:crossBetween val="between"/>
        <c:majorUnit val="0.1"/>
      </c:valAx>
    </c:plotArea>
    <c:legend>
      <c:legendPos val="b"/>
      <c:overlay val="0"/>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accent4">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Full1!$A$2:$A$6</c:f>
              <c:numCache>
                <c:formatCode>General</c:formatCode>
                <c:ptCount val="5"/>
                <c:pt idx="0">
                  <c:v>2008</c:v>
                </c:pt>
                <c:pt idx="1">
                  <c:v>2009</c:v>
                </c:pt>
                <c:pt idx="2">
                  <c:v>2010</c:v>
                </c:pt>
                <c:pt idx="3">
                  <c:v>2011</c:v>
                </c:pt>
                <c:pt idx="4">
                  <c:v>2012</c:v>
                </c:pt>
              </c:numCache>
            </c:numRef>
          </c:cat>
          <c:val>
            <c:numRef>
              <c:f>Full1!$D$2:$D$6</c:f>
              <c:numCache>
                <c:formatCode>General</c:formatCode>
                <c:ptCount val="5"/>
                <c:pt idx="2" formatCode="_-* #,##0.0\ _€_-;\-* #,##0.0\ _€_-;_-* &quot;-&quot;??\ _€_-;_-@_-">
                  <c:v>4000</c:v>
                </c:pt>
                <c:pt idx="3" formatCode="_-* #,##0.0\ _€_-;\-* #,##0.0\ _€_-;_-* &quot;-&quot;??\ _€_-;_-@_-">
                  <c:v>3437.5</c:v>
                </c:pt>
                <c:pt idx="4" formatCode="_-* #,##0.0\ _€_-;\-* #,##0.0\ _€_-;_-* &quot;-&quot;??\ _€_-;_-@_-">
                  <c:v>3529.4117647058824</c:v>
                </c:pt>
              </c:numCache>
            </c:numRef>
          </c:val>
          <c:extLst>
            <c:ext xmlns:c16="http://schemas.microsoft.com/office/drawing/2014/chart" uri="{C3380CC4-5D6E-409C-BE32-E72D297353CC}">
              <c16:uniqueId val="{00000000-B123-4BD3-A9CF-E8DC122973E4}"/>
            </c:ext>
          </c:extLst>
        </c:ser>
        <c:dLbls>
          <c:showLegendKey val="0"/>
          <c:showVal val="0"/>
          <c:showCatName val="0"/>
          <c:showSerName val="0"/>
          <c:showPercent val="0"/>
          <c:showBubbleSize val="0"/>
        </c:dLbls>
        <c:gapWidth val="150"/>
        <c:axId val="82521472"/>
        <c:axId val="82535552"/>
      </c:barChart>
      <c:catAx>
        <c:axId val="82521472"/>
        <c:scaling>
          <c:orientation val="minMax"/>
        </c:scaling>
        <c:delete val="0"/>
        <c:axPos val="b"/>
        <c:numFmt formatCode="General" sourceLinked="1"/>
        <c:majorTickMark val="out"/>
        <c:minorTickMark val="none"/>
        <c:tickLblPos val="nextTo"/>
        <c:crossAx val="82535552"/>
        <c:crosses val="autoZero"/>
        <c:auto val="1"/>
        <c:lblAlgn val="ctr"/>
        <c:lblOffset val="100"/>
        <c:noMultiLvlLbl val="0"/>
      </c:catAx>
      <c:valAx>
        <c:axId val="82535552"/>
        <c:scaling>
          <c:orientation val="minMax"/>
        </c:scaling>
        <c:delete val="0"/>
        <c:axPos val="l"/>
        <c:majorGridlines/>
        <c:numFmt formatCode="General" sourceLinked="1"/>
        <c:majorTickMark val="out"/>
        <c:minorTickMark val="none"/>
        <c:tickLblPos val="nextTo"/>
        <c:crossAx val="82521472"/>
        <c:crosses val="autoZero"/>
        <c:crossBetween val="between"/>
        <c:majorUnit val="200"/>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7495200681439"/>
          <c:y val="6.7410885030214945E-2"/>
          <c:w val="0.62278559350816109"/>
          <c:h val="0.78048363038323265"/>
        </c:manualLayout>
      </c:layout>
      <c:barChart>
        <c:barDir val="col"/>
        <c:grouping val="stacked"/>
        <c:varyColors val="0"/>
        <c:ser>
          <c:idx val="1"/>
          <c:order val="0"/>
          <c:tx>
            <c:strRef>
              <c:f>Full1!$B$14</c:f>
              <c:strCache>
                <c:ptCount val="1"/>
                <c:pt idx="0">
                  <c:v>Participants</c:v>
                </c:pt>
              </c:strCache>
            </c:strRef>
          </c:tx>
          <c:spPr>
            <a:solidFill>
              <a:schemeClr val="accent5">
                <a:lumMod val="75000"/>
              </a:schemeClr>
            </a:solidFill>
          </c:spPr>
          <c:invertIfNegative val="0"/>
          <c:cat>
            <c:numRef>
              <c:f>Full1!$A$15:$A$19</c:f>
              <c:numCache>
                <c:formatCode>General</c:formatCode>
                <c:ptCount val="5"/>
                <c:pt idx="0">
                  <c:v>2008</c:v>
                </c:pt>
                <c:pt idx="1">
                  <c:v>2009</c:v>
                </c:pt>
                <c:pt idx="2">
                  <c:v>2010</c:v>
                </c:pt>
                <c:pt idx="3">
                  <c:v>2011</c:v>
                </c:pt>
                <c:pt idx="4">
                  <c:v>2012</c:v>
                </c:pt>
              </c:numCache>
            </c:numRef>
          </c:cat>
          <c:val>
            <c:numRef>
              <c:f>Full1!$B$15:$B$19</c:f>
              <c:numCache>
                <c:formatCode>General</c:formatCode>
                <c:ptCount val="5"/>
                <c:pt idx="2" formatCode="#,##0">
                  <c:v>3125</c:v>
                </c:pt>
                <c:pt idx="3" formatCode="#,##0">
                  <c:v>3200</c:v>
                </c:pt>
                <c:pt idx="4" formatCode="#,##0">
                  <c:v>3400</c:v>
                </c:pt>
              </c:numCache>
            </c:numRef>
          </c:val>
          <c:extLst>
            <c:ext xmlns:c16="http://schemas.microsoft.com/office/drawing/2014/chart" uri="{C3380CC4-5D6E-409C-BE32-E72D297353CC}">
              <c16:uniqueId val="{00000000-31DF-4875-86A8-6F0CE83ED2CC}"/>
            </c:ext>
          </c:extLst>
        </c:ser>
        <c:ser>
          <c:idx val="2"/>
          <c:order val="1"/>
          <c:tx>
            <c:strRef>
              <c:f>Full1!$C$14</c:f>
              <c:strCache>
                <c:ptCount val="1"/>
                <c:pt idx="0">
                  <c:v>Sol·licitants no atesos</c:v>
                </c:pt>
              </c:strCache>
            </c:strRef>
          </c:tx>
          <c:spPr>
            <a:solidFill>
              <a:schemeClr val="accent5">
                <a:lumMod val="60000"/>
                <a:lumOff val="40000"/>
              </a:schemeClr>
            </a:solidFill>
          </c:spPr>
          <c:invertIfNegative val="0"/>
          <c:cat>
            <c:numRef>
              <c:f>Full1!$A$15:$A$19</c:f>
              <c:numCache>
                <c:formatCode>General</c:formatCode>
                <c:ptCount val="5"/>
                <c:pt idx="0">
                  <c:v>2008</c:v>
                </c:pt>
                <c:pt idx="1">
                  <c:v>2009</c:v>
                </c:pt>
                <c:pt idx="2">
                  <c:v>2010</c:v>
                </c:pt>
                <c:pt idx="3">
                  <c:v>2011</c:v>
                </c:pt>
                <c:pt idx="4">
                  <c:v>2012</c:v>
                </c:pt>
              </c:numCache>
            </c:numRef>
          </c:cat>
          <c:val>
            <c:numRef>
              <c:f>Full1!$C$15:$C$19</c:f>
              <c:numCache>
                <c:formatCode>General</c:formatCode>
                <c:ptCount val="5"/>
                <c:pt idx="2" formatCode="_-* #,##0\ _€_-;\-* #,##0\ _€_-;_-* &quot;-&quot;??\ _€_-;_-@_-">
                  <c:v>3400</c:v>
                </c:pt>
                <c:pt idx="3" formatCode="_-* #,##0\ _€_-;\-* #,##0\ _€_-;_-* &quot;-&quot;??\ _€_-;_-@_-">
                  <c:v>4300</c:v>
                </c:pt>
                <c:pt idx="4" formatCode="_-* #,##0\ _€_-;\-* #,##0\ _€_-;_-* &quot;-&quot;??\ _€_-;_-@_-">
                  <c:v>7600</c:v>
                </c:pt>
              </c:numCache>
            </c:numRef>
          </c:val>
          <c:extLst>
            <c:ext xmlns:c16="http://schemas.microsoft.com/office/drawing/2014/chart" uri="{C3380CC4-5D6E-409C-BE32-E72D297353CC}">
              <c16:uniqueId val="{00000001-31DF-4875-86A8-6F0CE83ED2CC}"/>
            </c:ext>
          </c:extLst>
        </c:ser>
        <c:ser>
          <c:idx val="3"/>
          <c:order val="2"/>
          <c:tx>
            <c:strRef>
              <c:f>Full1!$D$14</c:f>
              <c:strCache>
                <c:ptCount val="1"/>
                <c:pt idx="0">
                  <c:v>Població diana no sol·licitant</c:v>
                </c:pt>
              </c:strCache>
            </c:strRef>
          </c:tx>
          <c:spPr>
            <a:solidFill>
              <a:schemeClr val="accent1">
                <a:lumMod val="75000"/>
              </a:schemeClr>
            </a:solidFill>
          </c:spPr>
          <c:invertIfNegative val="0"/>
          <c:cat>
            <c:numRef>
              <c:f>Full1!$A$15:$A$19</c:f>
              <c:numCache>
                <c:formatCode>General</c:formatCode>
                <c:ptCount val="5"/>
                <c:pt idx="0">
                  <c:v>2008</c:v>
                </c:pt>
                <c:pt idx="1">
                  <c:v>2009</c:v>
                </c:pt>
                <c:pt idx="2">
                  <c:v>2010</c:v>
                </c:pt>
                <c:pt idx="3">
                  <c:v>2011</c:v>
                </c:pt>
                <c:pt idx="4">
                  <c:v>2012</c:v>
                </c:pt>
              </c:numCache>
            </c:numRef>
          </c:cat>
          <c:val>
            <c:numRef>
              <c:f>Full1!$D$15:$D$19</c:f>
              <c:numCache>
                <c:formatCode>General</c:formatCode>
                <c:ptCount val="5"/>
                <c:pt idx="2" formatCode="_-* #,##0\ _€_-;\-* #,##0\ _€_-;_-* &quot;-&quot;??\ _€_-;_-@_-">
                  <c:v>21000</c:v>
                </c:pt>
                <c:pt idx="3" formatCode="_-* #,##0\ _€_-;\-* #,##0\ _€_-;_-* &quot;-&quot;??\ _€_-;_-@_-">
                  <c:v>20100</c:v>
                </c:pt>
                <c:pt idx="4" formatCode="_-* #,##0\ _€_-;\-* #,##0\ _€_-;_-* &quot;-&quot;??\ _€_-;_-@_-">
                  <c:v>19300</c:v>
                </c:pt>
              </c:numCache>
            </c:numRef>
          </c:val>
          <c:extLst>
            <c:ext xmlns:c16="http://schemas.microsoft.com/office/drawing/2014/chart" uri="{C3380CC4-5D6E-409C-BE32-E72D297353CC}">
              <c16:uniqueId val="{00000002-31DF-4875-86A8-6F0CE83ED2CC}"/>
            </c:ext>
          </c:extLst>
        </c:ser>
        <c:dLbls>
          <c:showLegendKey val="0"/>
          <c:showVal val="0"/>
          <c:showCatName val="0"/>
          <c:showSerName val="0"/>
          <c:showPercent val="0"/>
          <c:showBubbleSize val="0"/>
        </c:dLbls>
        <c:gapWidth val="150"/>
        <c:overlap val="100"/>
        <c:axId val="82564992"/>
        <c:axId val="82566528"/>
      </c:barChart>
      <c:catAx>
        <c:axId val="82564992"/>
        <c:scaling>
          <c:orientation val="minMax"/>
        </c:scaling>
        <c:delete val="0"/>
        <c:axPos val="b"/>
        <c:numFmt formatCode="General" sourceLinked="1"/>
        <c:majorTickMark val="out"/>
        <c:minorTickMark val="none"/>
        <c:tickLblPos val="nextTo"/>
        <c:crossAx val="82566528"/>
        <c:crosses val="autoZero"/>
        <c:auto val="1"/>
        <c:lblAlgn val="ctr"/>
        <c:lblOffset val="100"/>
        <c:noMultiLvlLbl val="0"/>
      </c:catAx>
      <c:valAx>
        <c:axId val="82566528"/>
        <c:scaling>
          <c:orientation val="minMax"/>
        </c:scaling>
        <c:delete val="0"/>
        <c:axPos val="l"/>
        <c:majorGridlines/>
        <c:numFmt formatCode="General" sourceLinked="1"/>
        <c:majorTickMark val="out"/>
        <c:minorTickMark val="none"/>
        <c:tickLblPos val="nextTo"/>
        <c:crossAx val="82564992"/>
        <c:crosses val="autoZero"/>
        <c:crossBetween val="between"/>
      </c:valAx>
    </c:plotArea>
    <c:legend>
      <c:legendPos val="r"/>
      <c:layout>
        <c:manualLayout>
          <c:xMode val="edge"/>
          <c:yMode val="edge"/>
          <c:x val="0.77307600449692049"/>
          <c:y val="0.22526438078482369"/>
          <c:w val="0.20962465424020021"/>
          <c:h val="0.54947123843035262"/>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Seleccio!$P$3</c:f>
              <c:strCache>
                <c:ptCount val="1"/>
                <c:pt idx="0">
                  <c:v>Significatiu</c:v>
                </c:pt>
              </c:strCache>
            </c:strRef>
          </c:tx>
          <c:spPr>
            <a:solidFill>
              <a:schemeClr val="accent2"/>
            </a:solidFill>
            <a:ln>
              <a:solidFill>
                <a:schemeClr val="tx1"/>
              </a:solidFill>
            </a:ln>
          </c:spPr>
          <c:invertIfNegative val="0"/>
          <c:cat>
            <c:strRef>
              <c:f>Seleccio!$O$4:$O$9</c:f>
              <c:strCache>
                <c:ptCount val="6"/>
                <c:pt idx="0">
                  <c:v>Home</c:v>
                </c:pt>
                <c:pt idx="1">
                  <c:v>Edat</c:v>
                </c:pt>
                <c:pt idx="2">
                  <c:v>Nacionalitat espanyola</c:v>
                </c:pt>
                <c:pt idx="3">
                  <c:v>Discapacitat</c:v>
                </c:pt>
                <c:pt idx="4">
                  <c:v>Anglès</c:v>
                </c:pt>
                <c:pt idx="5">
                  <c:v>Català</c:v>
                </c:pt>
              </c:strCache>
            </c:strRef>
          </c:cat>
          <c:val>
            <c:numRef>
              <c:f>Seleccio!$P$4:$P$9</c:f>
              <c:numCache>
                <c:formatCode>0.00%</c:formatCode>
                <c:ptCount val="6"/>
                <c:pt idx="0">
                  <c:v>1.14409E-2</c:v>
                </c:pt>
                <c:pt idx="1">
                  <c:v>-1.1123600000000001E-2</c:v>
                </c:pt>
                <c:pt idx="2">
                  <c:v>8.4694999999999996E-3</c:v>
                </c:pt>
                <c:pt idx="3">
                  <c:v>0</c:v>
                </c:pt>
                <c:pt idx="4">
                  <c:v>0</c:v>
                </c:pt>
                <c:pt idx="5">
                  <c:v>3.3298300000000003E-2</c:v>
                </c:pt>
              </c:numCache>
            </c:numRef>
          </c:val>
          <c:extLst>
            <c:ext xmlns:c16="http://schemas.microsoft.com/office/drawing/2014/chart" uri="{C3380CC4-5D6E-409C-BE32-E72D297353CC}">
              <c16:uniqueId val="{00000000-04CB-48F1-8DF0-2AEBD8C4FEF7}"/>
            </c:ext>
          </c:extLst>
        </c:ser>
        <c:ser>
          <c:idx val="1"/>
          <c:order val="1"/>
          <c:tx>
            <c:strRef>
              <c:f>Seleccio!$Q$3</c:f>
              <c:strCache>
                <c:ptCount val="1"/>
                <c:pt idx="0">
                  <c:v>No Significatiu</c:v>
                </c:pt>
              </c:strCache>
            </c:strRef>
          </c:tx>
          <c:spPr>
            <a:noFill/>
            <a:ln>
              <a:solidFill>
                <a:schemeClr val="tx1"/>
              </a:solidFill>
            </a:ln>
          </c:spPr>
          <c:invertIfNegative val="0"/>
          <c:cat>
            <c:strRef>
              <c:f>Seleccio!$O$4:$O$9</c:f>
              <c:strCache>
                <c:ptCount val="6"/>
                <c:pt idx="0">
                  <c:v>Home</c:v>
                </c:pt>
                <c:pt idx="1">
                  <c:v>Edat</c:v>
                </c:pt>
                <c:pt idx="2">
                  <c:v>Nacionalitat espanyola</c:v>
                </c:pt>
                <c:pt idx="3">
                  <c:v>Discapacitat</c:v>
                </c:pt>
                <c:pt idx="4">
                  <c:v>Anglès</c:v>
                </c:pt>
                <c:pt idx="5">
                  <c:v>Català</c:v>
                </c:pt>
              </c:strCache>
            </c:strRef>
          </c:cat>
          <c:val>
            <c:numRef>
              <c:f>Seleccio!$Q$4:$Q$9</c:f>
              <c:numCache>
                <c:formatCode>0.00%</c:formatCode>
                <c:ptCount val="6"/>
                <c:pt idx="0">
                  <c:v>0</c:v>
                </c:pt>
                <c:pt idx="1">
                  <c:v>0</c:v>
                </c:pt>
                <c:pt idx="2">
                  <c:v>0</c:v>
                </c:pt>
                <c:pt idx="3">
                  <c:v>-1.3987100000000001E-2</c:v>
                </c:pt>
                <c:pt idx="4">
                  <c:v>-1.8314E-3</c:v>
                </c:pt>
                <c:pt idx="5">
                  <c:v>0</c:v>
                </c:pt>
              </c:numCache>
            </c:numRef>
          </c:val>
          <c:extLst>
            <c:ext xmlns:c16="http://schemas.microsoft.com/office/drawing/2014/chart" uri="{C3380CC4-5D6E-409C-BE32-E72D297353CC}">
              <c16:uniqueId val="{00000001-04CB-48F1-8DF0-2AEBD8C4FEF7}"/>
            </c:ext>
          </c:extLst>
        </c:ser>
        <c:dLbls>
          <c:showLegendKey val="0"/>
          <c:showVal val="0"/>
          <c:showCatName val="0"/>
          <c:showSerName val="0"/>
          <c:showPercent val="0"/>
          <c:showBubbleSize val="0"/>
        </c:dLbls>
        <c:gapWidth val="150"/>
        <c:axId val="83282560"/>
        <c:axId val="83284352"/>
      </c:barChart>
      <c:catAx>
        <c:axId val="83282560"/>
        <c:scaling>
          <c:orientation val="minMax"/>
        </c:scaling>
        <c:delete val="0"/>
        <c:axPos val="l"/>
        <c:numFmt formatCode="General" sourceLinked="0"/>
        <c:majorTickMark val="out"/>
        <c:minorTickMark val="none"/>
        <c:tickLblPos val="low"/>
        <c:crossAx val="83284352"/>
        <c:crossesAt val="0"/>
        <c:auto val="1"/>
        <c:lblAlgn val="ctr"/>
        <c:lblOffset val="100"/>
        <c:noMultiLvlLbl val="0"/>
      </c:catAx>
      <c:valAx>
        <c:axId val="83284352"/>
        <c:scaling>
          <c:orientation val="minMax"/>
          <c:max val="0.16000000000000003"/>
          <c:min val="-0.16000000000000003"/>
        </c:scaling>
        <c:delete val="0"/>
        <c:axPos val="b"/>
        <c:majorGridlines/>
        <c:numFmt formatCode="0%" sourceLinked="0"/>
        <c:majorTickMark val="out"/>
        <c:minorTickMark val="none"/>
        <c:tickLblPos val="nextTo"/>
        <c:crossAx val="83282560"/>
        <c:crosses val="autoZero"/>
        <c:crossBetween val="between"/>
        <c:majorUnit val="4.0000000000000008E-2"/>
      </c:valAx>
    </c:plotArea>
    <c:legend>
      <c:legendPos val="b"/>
      <c:overlay val="0"/>
      <c:spPr>
        <a:solidFill>
          <a:schemeClr val="bg1"/>
        </a:solidFill>
      </c:sp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Seleccio!$P$3</c:f>
              <c:strCache>
                <c:ptCount val="1"/>
                <c:pt idx="0">
                  <c:v>Significatiu</c:v>
                </c:pt>
              </c:strCache>
            </c:strRef>
          </c:tx>
          <c:spPr>
            <a:solidFill>
              <a:schemeClr val="accent2"/>
            </a:solidFill>
            <a:ln>
              <a:solidFill>
                <a:schemeClr val="tx1"/>
              </a:solidFill>
            </a:ln>
          </c:spPr>
          <c:invertIfNegative val="0"/>
          <c:cat>
            <c:strRef>
              <c:f>Seleccio!$O$10:$O$19</c:f>
              <c:strCache>
                <c:ptCount val="10"/>
                <c:pt idx="0">
                  <c:v>Experiència laboral prèvia</c:v>
                </c:pt>
                <c:pt idx="1">
                  <c:v>Prestació d'atur</c:v>
                </c:pt>
                <c:pt idx="2">
                  <c:v>Jornada parcial</c:v>
                </c:pt>
                <c:pt idx="3">
                  <c:v>Jornada Completa</c:v>
                </c:pt>
                <c:pt idx="4">
                  <c:v>Ambit Demanda Municipal</c:v>
                </c:pt>
                <c:pt idx="5">
                  <c:v>Ambit Demanda Comarcal</c:v>
                </c:pt>
                <c:pt idx="6">
                  <c:v>Ambit Demanda Província</c:v>
                </c:pt>
                <c:pt idx="7">
                  <c:v>Menys de 3 mesos a l'atur</c:v>
                </c:pt>
                <c:pt idx="8">
                  <c:v>Entre 3 mesos i 12 mesos a l'atur</c:v>
                </c:pt>
                <c:pt idx="9">
                  <c:v>Ocupacions Demandades = 1</c:v>
                </c:pt>
              </c:strCache>
            </c:strRef>
          </c:cat>
          <c:val>
            <c:numRef>
              <c:f>Seleccio!$P$10:$P$19</c:f>
              <c:numCache>
                <c:formatCode>0.00%</c:formatCode>
                <c:ptCount val="10"/>
                <c:pt idx="0">
                  <c:v>7.5655000000000002E-3</c:v>
                </c:pt>
                <c:pt idx="1">
                  <c:v>-1.5720700000000001E-2</c:v>
                </c:pt>
                <c:pt idx="2">
                  <c:v>0</c:v>
                </c:pt>
                <c:pt idx="3">
                  <c:v>0</c:v>
                </c:pt>
                <c:pt idx="4">
                  <c:v>0</c:v>
                </c:pt>
                <c:pt idx="5">
                  <c:v>0</c:v>
                </c:pt>
                <c:pt idx="6">
                  <c:v>0</c:v>
                </c:pt>
                <c:pt idx="7">
                  <c:v>1.2695100000000001E-2</c:v>
                </c:pt>
                <c:pt idx="8">
                  <c:v>0</c:v>
                </c:pt>
                <c:pt idx="9">
                  <c:v>-1.17825E-2</c:v>
                </c:pt>
              </c:numCache>
            </c:numRef>
          </c:val>
          <c:extLst>
            <c:ext xmlns:c16="http://schemas.microsoft.com/office/drawing/2014/chart" uri="{C3380CC4-5D6E-409C-BE32-E72D297353CC}">
              <c16:uniqueId val="{00000000-833F-4BD8-9E3C-FD2BB4D7D8C6}"/>
            </c:ext>
          </c:extLst>
        </c:ser>
        <c:ser>
          <c:idx val="1"/>
          <c:order val="1"/>
          <c:tx>
            <c:strRef>
              <c:f>Seleccio!$Q$3</c:f>
              <c:strCache>
                <c:ptCount val="1"/>
                <c:pt idx="0">
                  <c:v>No Significatiu</c:v>
                </c:pt>
              </c:strCache>
            </c:strRef>
          </c:tx>
          <c:spPr>
            <a:noFill/>
            <a:ln>
              <a:solidFill>
                <a:schemeClr val="tx1"/>
              </a:solidFill>
            </a:ln>
          </c:spPr>
          <c:invertIfNegative val="0"/>
          <c:cat>
            <c:strRef>
              <c:f>Seleccio!$O$10:$O$19</c:f>
              <c:strCache>
                <c:ptCount val="10"/>
                <c:pt idx="0">
                  <c:v>Experiència laboral prèvia</c:v>
                </c:pt>
                <c:pt idx="1">
                  <c:v>Prestació d'atur</c:v>
                </c:pt>
                <c:pt idx="2">
                  <c:v>Jornada parcial</c:v>
                </c:pt>
                <c:pt idx="3">
                  <c:v>Jornada Completa</c:v>
                </c:pt>
                <c:pt idx="4">
                  <c:v>Ambit Demanda Municipal</c:v>
                </c:pt>
                <c:pt idx="5">
                  <c:v>Ambit Demanda Comarcal</c:v>
                </c:pt>
                <c:pt idx="6">
                  <c:v>Ambit Demanda Província</c:v>
                </c:pt>
                <c:pt idx="7">
                  <c:v>Menys de 3 mesos a l'atur</c:v>
                </c:pt>
                <c:pt idx="8">
                  <c:v>Entre 3 mesos i 12 mesos a l'atur</c:v>
                </c:pt>
                <c:pt idx="9">
                  <c:v>Ocupacions Demandades = 1</c:v>
                </c:pt>
              </c:strCache>
            </c:strRef>
          </c:cat>
          <c:val>
            <c:numRef>
              <c:f>Seleccio!$Q$10:$Q$19</c:f>
              <c:numCache>
                <c:formatCode>0.00%</c:formatCode>
                <c:ptCount val="10"/>
                <c:pt idx="0">
                  <c:v>0</c:v>
                </c:pt>
                <c:pt idx="1">
                  <c:v>0</c:v>
                </c:pt>
                <c:pt idx="2">
                  <c:v>-8.7107999999999994E-3</c:v>
                </c:pt>
                <c:pt idx="3">
                  <c:v>-2.0701000000000001E-3</c:v>
                </c:pt>
                <c:pt idx="4">
                  <c:v>4.1633E-3</c:v>
                </c:pt>
                <c:pt idx="5">
                  <c:v>-2.5899999999999999E-5</c:v>
                </c:pt>
                <c:pt idx="6">
                  <c:v>4.8730000000000003E-4</c:v>
                </c:pt>
                <c:pt idx="7">
                  <c:v>0</c:v>
                </c:pt>
                <c:pt idx="8">
                  <c:v>5.8479999999999999E-3</c:v>
                </c:pt>
                <c:pt idx="9">
                  <c:v>0</c:v>
                </c:pt>
              </c:numCache>
            </c:numRef>
          </c:val>
          <c:extLst>
            <c:ext xmlns:c16="http://schemas.microsoft.com/office/drawing/2014/chart" uri="{C3380CC4-5D6E-409C-BE32-E72D297353CC}">
              <c16:uniqueId val="{00000001-833F-4BD8-9E3C-FD2BB4D7D8C6}"/>
            </c:ext>
          </c:extLst>
        </c:ser>
        <c:dLbls>
          <c:showLegendKey val="0"/>
          <c:showVal val="0"/>
          <c:showCatName val="0"/>
          <c:showSerName val="0"/>
          <c:showPercent val="0"/>
          <c:showBubbleSize val="0"/>
        </c:dLbls>
        <c:gapWidth val="150"/>
        <c:axId val="85615360"/>
        <c:axId val="85616896"/>
      </c:barChart>
      <c:catAx>
        <c:axId val="85615360"/>
        <c:scaling>
          <c:orientation val="minMax"/>
        </c:scaling>
        <c:delete val="0"/>
        <c:axPos val="l"/>
        <c:numFmt formatCode="General" sourceLinked="0"/>
        <c:majorTickMark val="out"/>
        <c:minorTickMark val="none"/>
        <c:tickLblPos val="low"/>
        <c:crossAx val="85616896"/>
        <c:crossesAt val="0"/>
        <c:auto val="1"/>
        <c:lblAlgn val="ctr"/>
        <c:lblOffset val="100"/>
        <c:noMultiLvlLbl val="0"/>
      </c:catAx>
      <c:valAx>
        <c:axId val="85616896"/>
        <c:scaling>
          <c:orientation val="minMax"/>
          <c:max val="0.16000000000000003"/>
          <c:min val="-0.16000000000000003"/>
        </c:scaling>
        <c:delete val="0"/>
        <c:axPos val="b"/>
        <c:majorGridlines/>
        <c:numFmt formatCode="0%" sourceLinked="0"/>
        <c:majorTickMark val="out"/>
        <c:minorTickMark val="none"/>
        <c:tickLblPos val="nextTo"/>
        <c:crossAx val="85615360"/>
        <c:crosses val="autoZero"/>
        <c:crossBetween val="between"/>
        <c:majorUnit val="4.0000000000000008E-2"/>
      </c:valAx>
      <c:spPr>
        <a:solidFill>
          <a:schemeClr val="bg1"/>
        </a:solidFill>
      </c:spPr>
    </c:plotArea>
    <c:legend>
      <c:legendPos val="b"/>
      <c:overlay val="0"/>
    </c:legend>
    <c:plotVisOnly val="1"/>
    <c:dispBlanksAs val="gap"/>
    <c:showDLblsOverMax val="0"/>
  </c:chart>
  <c:spPr>
    <a:solidFill>
      <a:schemeClr val="bg1"/>
    </a:solid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Seleccio!$P$3</c:f>
              <c:strCache>
                <c:ptCount val="1"/>
                <c:pt idx="0">
                  <c:v>Significatiu</c:v>
                </c:pt>
              </c:strCache>
            </c:strRef>
          </c:tx>
          <c:spPr>
            <a:solidFill>
              <a:schemeClr val="accent2"/>
            </a:solidFill>
            <a:ln>
              <a:solidFill>
                <a:schemeClr val="tx1"/>
              </a:solidFill>
            </a:ln>
          </c:spPr>
          <c:invertIfNegative val="0"/>
          <c:cat>
            <c:strRef>
              <c:f>Seleccio!$O$20:$O$30</c:f>
              <c:strCache>
                <c:ptCount val="11"/>
                <c:pt idx="0">
                  <c:v>Servei Territorial BCN Ciutat</c:v>
                </c:pt>
                <c:pt idx="1">
                  <c:v>Servei Territorial Girona</c:v>
                </c:pt>
                <c:pt idx="2">
                  <c:v>Servei Territorial Lleida</c:v>
                </c:pt>
                <c:pt idx="3">
                  <c:v>Servei Territorial Tarragona</c:v>
                </c:pt>
                <c:pt idx="4">
                  <c:v>Servei Territorial Terres de l'Ebre</c:v>
                </c:pt>
                <c:pt idx="5">
                  <c:v>Servei Territorial Vallès Occidental</c:v>
                </c:pt>
                <c:pt idx="6">
                  <c:v>Servei Territorial Vallès Oriental</c:v>
                </c:pt>
                <c:pt idx="7">
                  <c:v>Municipi de menys de 1000 hab</c:v>
                </c:pt>
                <c:pt idx="8">
                  <c:v>Municipi d'entre 1000 i 5000 hab</c:v>
                </c:pt>
                <c:pt idx="9">
                  <c:v>Municipi d'entre 5000 i 20000 hab</c:v>
                </c:pt>
                <c:pt idx="10">
                  <c:v>Municipi d'entre 20000 i 75000 hab</c:v>
                </c:pt>
              </c:strCache>
            </c:strRef>
          </c:cat>
          <c:val>
            <c:numRef>
              <c:f>Seleccio!$P$20:$P$30</c:f>
              <c:numCache>
                <c:formatCode>0.00%</c:formatCode>
                <c:ptCount val="11"/>
                <c:pt idx="0">
                  <c:v>-0.15100089999999999</c:v>
                </c:pt>
                <c:pt idx="1">
                  <c:v>-2.7143500000000001E-2</c:v>
                </c:pt>
                <c:pt idx="2">
                  <c:v>1.54999E-2</c:v>
                </c:pt>
                <c:pt idx="3">
                  <c:v>0</c:v>
                </c:pt>
                <c:pt idx="4">
                  <c:v>0</c:v>
                </c:pt>
                <c:pt idx="5">
                  <c:v>-6.8520999999999999E-3</c:v>
                </c:pt>
                <c:pt idx="6">
                  <c:v>-2.5423000000000001E-2</c:v>
                </c:pt>
                <c:pt idx="7">
                  <c:v>2.6083700000000001E-2</c:v>
                </c:pt>
                <c:pt idx="8">
                  <c:v>2.1377E-2</c:v>
                </c:pt>
                <c:pt idx="9">
                  <c:v>1.68506E-2</c:v>
                </c:pt>
                <c:pt idx="10">
                  <c:v>3.0209199999999999E-2</c:v>
                </c:pt>
              </c:numCache>
            </c:numRef>
          </c:val>
          <c:extLst>
            <c:ext xmlns:c16="http://schemas.microsoft.com/office/drawing/2014/chart" uri="{C3380CC4-5D6E-409C-BE32-E72D297353CC}">
              <c16:uniqueId val="{00000000-0126-4AD1-951E-0F6CFDAD618C}"/>
            </c:ext>
          </c:extLst>
        </c:ser>
        <c:ser>
          <c:idx val="1"/>
          <c:order val="1"/>
          <c:tx>
            <c:strRef>
              <c:f>Seleccio!$Q$3</c:f>
              <c:strCache>
                <c:ptCount val="1"/>
                <c:pt idx="0">
                  <c:v>No Significatiu</c:v>
                </c:pt>
              </c:strCache>
            </c:strRef>
          </c:tx>
          <c:spPr>
            <a:noFill/>
            <a:ln>
              <a:solidFill>
                <a:schemeClr val="tx1"/>
              </a:solidFill>
            </a:ln>
          </c:spPr>
          <c:invertIfNegative val="0"/>
          <c:cat>
            <c:strRef>
              <c:f>Seleccio!$O$20:$O$30</c:f>
              <c:strCache>
                <c:ptCount val="11"/>
                <c:pt idx="0">
                  <c:v>Servei Territorial BCN Ciutat</c:v>
                </c:pt>
                <c:pt idx="1">
                  <c:v>Servei Territorial Girona</c:v>
                </c:pt>
                <c:pt idx="2">
                  <c:v>Servei Territorial Lleida</c:v>
                </c:pt>
                <c:pt idx="3">
                  <c:v>Servei Territorial Tarragona</c:v>
                </c:pt>
                <c:pt idx="4">
                  <c:v>Servei Territorial Terres de l'Ebre</c:v>
                </c:pt>
                <c:pt idx="5">
                  <c:v>Servei Territorial Vallès Occidental</c:v>
                </c:pt>
                <c:pt idx="6">
                  <c:v>Servei Territorial Vallès Oriental</c:v>
                </c:pt>
                <c:pt idx="7">
                  <c:v>Municipi de menys de 1000 hab</c:v>
                </c:pt>
                <c:pt idx="8">
                  <c:v>Municipi d'entre 1000 i 5000 hab</c:v>
                </c:pt>
                <c:pt idx="9">
                  <c:v>Municipi d'entre 5000 i 20000 hab</c:v>
                </c:pt>
                <c:pt idx="10">
                  <c:v>Municipi d'entre 20000 i 75000 hab</c:v>
                </c:pt>
              </c:strCache>
            </c:strRef>
          </c:cat>
          <c:val>
            <c:numRef>
              <c:f>Seleccio!$Q$20:$Q$30</c:f>
              <c:numCache>
                <c:formatCode>0.00%</c:formatCode>
                <c:ptCount val="11"/>
                <c:pt idx="0">
                  <c:v>0</c:v>
                </c:pt>
                <c:pt idx="1">
                  <c:v>0</c:v>
                </c:pt>
                <c:pt idx="2">
                  <c:v>0</c:v>
                </c:pt>
                <c:pt idx="3">
                  <c:v>1.3229999999999999E-4</c:v>
                </c:pt>
                <c:pt idx="4">
                  <c:v>-4.3743000000000002E-3</c:v>
                </c:pt>
                <c:pt idx="5">
                  <c:v>0</c:v>
                </c:pt>
                <c:pt idx="6">
                  <c:v>0</c:v>
                </c:pt>
                <c:pt idx="7">
                  <c:v>0</c:v>
                </c:pt>
                <c:pt idx="8">
                  <c:v>0</c:v>
                </c:pt>
                <c:pt idx="9">
                  <c:v>0</c:v>
                </c:pt>
                <c:pt idx="10">
                  <c:v>0</c:v>
                </c:pt>
              </c:numCache>
            </c:numRef>
          </c:val>
          <c:extLst>
            <c:ext xmlns:c16="http://schemas.microsoft.com/office/drawing/2014/chart" uri="{C3380CC4-5D6E-409C-BE32-E72D297353CC}">
              <c16:uniqueId val="{00000001-0126-4AD1-951E-0F6CFDAD618C}"/>
            </c:ext>
          </c:extLst>
        </c:ser>
        <c:dLbls>
          <c:showLegendKey val="0"/>
          <c:showVal val="0"/>
          <c:showCatName val="0"/>
          <c:showSerName val="0"/>
          <c:showPercent val="0"/>
          <c:showBubbleSize val="0"/>
        </c:dLbls>
        <c:gapWidth val="150"/>
        <c:axId val="91584768"/>
        <c:axId val="91586560"/>
      </c:barChart>
      <c:catAx>
        <c:axId val="91584768"/>
        <c:scaling>
          <c:orientation val="minMax"/>
        </c:scaling>
        <c:delete val="0"/>
        <c:axPos val="l"/>
        <c:numFmt formatCode="General" sourceLinked="0"/>
        <c:majorTickMark val="in"/>
        <c:minorTickMark val="none"/>
        <c:tickLblPos val="low"/>
        <c:crossAx val="91586560"/>
        <c:crossesAt val="0"/>
        <c:auto val="1"/>
        <c:lblAlgn val="ctr"/>
        <c:lblOffset val="100"/>
        <c:noMultiLvlLbl val="0"/>
      </c:catAx>
      <c:valAx>
        <c:axId val="91586560"/>
        <c:scaling>
          <c:orientation val="minMax"/>
          <c:max val="0.16000000000000003"/>
          <c:min val="-0.16000000000000003"/>
        </c:scaling>
        <c:delete val="0"/>
        <c:axPos val="b"/>
        <c:majorGridlines/>
        <c:numFmt formatCode="0%" sourceLinked="0"/>
        <c:majorTickMark val="out"/>
        <c:minorTickMark val="none"/>
        <c:tickLblPos val="nextTo"/>
        <c:crossAx val="91584768"/>
        <c:crosses val="autoZero"/>
        <c:crossBetween val="between"/>
        <c:majorUnit val="4.0000000000000008E-2"/>
      </c:valAx>
      <c:spPr>
        <a:ln>
          <a:solidFill>
            <a:schemeClr val="bg1">
              <a:lumMod val="85000"/>
            </a:schemeClr>
          </a:solidFill>
        </a:ln>
      </c:spPr>
    </c:plotArea>
    <c:legend>
      <c:legendPos val="b"/>
      <c:layout>
        <c:manualLayout>
          <c:xMode val="edge"/>
          <c:yMode val="edge"/>
          <c:x val="0.52258945756780406"/>
          <c:y val="0.8964585618748121"/>
          <c:w val="0.41593219597550307"/>
          <c:h val="7.4645669291338576E-2"/>
        </c:manualLayout>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Satisfaccio!$G$3:$G$13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Satisfaccio!$H$3:$H$13</c:f>
              <c:numCache>
                <c:formatCode>0.0%</c:formatCode>
                <c:ptCount val="11"/>
                <c:pt idx="0">
                  <c:v>2.3E-2</c:v>
                </c:pt>
                <c:pt idx="1">
                  <c:v>7.0000000000000007E-2</c:v>
                </c:pt>
                <c:pt idx="2">
                  <c:v>0.08</c:v>
                </c:pt>
                <c:pt idx="3">
                  <c:v>9.0299999999999991E-2</c:v>
                </c:pt>
                <c:pt idx="4">
                  <c:v>0.06</c:v>
                </c:pt>
                <c:pt idx="5">
                  <c:v>9.9700000000000011E-2</c:v>
                </c:pt>
                <c:pt idx="6">
                  <c:v>0.14599999999999999</c:v>
                </c:pt>
                <c:pt idx="7">
                  <c:v>0.1014</c:v>
                </c:pt>
                <c:pt idx="8">
                  <c:v>0.126</c:v>
                </c:pt>
                <c:pt idx="9">
                  <c:v>0.13700000000000001</c:v>
                </c:pt>
                <c:pt idx="10">
                  <c:v>6.7000000000000004E-2</c:v>
                </c:pt>
              </c:numCache>
            </c:numRef>
          </c:val>
          <c:extLst>
            <c:ext xmlns:c16="http://schemas.microsoft.com/office/drawing/2014/chart" uri="{C3380CC4-5D6E-409C-BE32-E72D297353CC}">
              <c16:uniqueId val="{00000000-CEFC-4B14-94DC-381856C1B4FE}"/>
            </c:ext>
          </c:extLst>
        </c:ser>
        <c:dLbls>
          <c:showLegendKey val="0"/>
          <c:showVal val="0"/>
          <c:showCatName val="0"/>
          <c:showSerName val="0"/>
          <c:showPercent val="0"/>
          <c:showBubbleSize val="0"/>
        </c:dLbls>
        <c:gapWidth val="150"/>
        <c:axId val="91618688"/>
        <c:axId val="99427456"/>
      </c:barChart>
      <c:catAx>
        <c:axId val="91618688"/>
        <c:scaling>
          <c:orientation val="minMax"/>
        </c:scaling>
        <c:delete val="0"/>
        <c:axPos val="l"/>
        <c:numFmt formatCode="General" sourceLinked="1"/>
        <c:majorTickMark val="out"/>
        <c:minorTickMark val="none"/>
        <c:tickLblPos val="nextTo"/>
        <c:crossAx val="99427456"/>
        <c:crosses val="autoZero"/>
        <c:auto val="1"/>
        <c:lblAlgn val="ctr"/>
        <c:lblOffset val="100"/>
        <c:noMultiLvlLbl val="0"/>
      </c:catAx>
      <c:valAx>
        <c:axId val="99427456"/>
        <c:scaling>
          <c:orientation val="minMax"/>
        </c:scaling>
        <c:delete val="0"/>
        <c:axPos val="b"/>
        <c:majorGridlines/>
        <c:numFmt formatCode="0%" sourceLinked="0"/>
        <c:majorTickMark val="out"/>
        <c:minorTickMark val="none"/>
        <c:tickLblPos val="nextTo"/>
        <c:crossAx val="9161868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3"/>
              <c:tx>
                <c:rich>
                  <a:bodyPr/>
                  <a:lstStyle/>
                  <a:p>
                    <a:r>
                      <a:rPr lang="en-US" smtClean="0"/>
                      <a:t>7.0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AD-4B66-BB9C-B9C90BB6AC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Full1!$I$68:$I$74</c:f>
              <c:strCache>
                <c:ptCount val="7"/>
                <c:pt idx="0">
                  <c:v>Girona</c:v>
                </c:pt>
                <c:pt idx="1">
                  <c:v>Tarragona</c:v>
                </c:pt>
                <c:pt idx="2">
                  <c:v>Terres de l'Ebre</c:v>
                </c:pt>
                <c:pt idx="3">
                  <c:v>Lleida</c:v>
                </c:pt>
                <c:pt idx="4">
                  <c:v>Vallès Oriental</c:v>
                </c:pt>
                <c:pt idx="5">
                  <c:v>Vallès Occidental</c:v>
                </c:pt>
                <c:pt idx="6">
                  <c:v>Barcelona</c:v>
                </c:pt>
              </c:strCache>
            </c:strRef>
          </c:cat>
          <c:val>
            <c:numRef>
              <c:f>Full1!$J$68:$J$74</c:f>
              <c:numCache>
                <c:formatCode>General</c:formatCode>
                <c:ptCount val="7"/>
                <c:pt idx="0">
                  <c:v>7.1</c:v>
                </c:pt>
                <c:pt idx="1">
                  <c:v>6.4</c:v>
                </c:pt>
                <c:pt idx="2">
                  <c:v>5.9</c:v>
                </c:pt>
                <c:pt idx="3">
                  <c:v>7</c:v>
                </c:pt>
                <c:pt idx="4">
                  <c:v>6.6</c:v>
                </c:pt>
                <c:pt idx="5">
                  <c:v>6.4</c:v>
                </c:pt>
                <c:pt idx="6">
                  <c:v>6.8</c:v>
                </c:pt>
              </c:numCache>
            </c:numRef>
          </c:val>
          <c:extLst>
            <c:ext xmlns:c16="http://schemas.microsoft.com/office/drawing/2014/chart" uri="{C3380CC4-5D6E-409C-BE32-E72D297353CC}">
              <c16:uniqueId val="{00000001-78AD-4B66-BB9C-B9C90BB6AC01}"/>
            </c:ext>
          </c:extLst>
        </c:ser>
        <c:dLbls>
          <c:showLegendKey val="0"/>
          <c:showVal val="0"/>
          <c:showCatName val="0"/>
          <c:showSerName val="0"/>
          <c:showPercent val="0"/>
          <c:showBubbleSize val="0"/>
        </c:dLbls>
        <c:gapWidth val="150"/>
        <c:axId val="104338176"/>
        <c:axId val="104339712"/>
      </c:barChart>
      <c:catAx>
        <c:axId val="104338176"/>
        <c:scaling>
          <c:orientation val="minMax"/>
        </c:scaling>
        <c:delete val="0"/>
        <c:axPos val="l"/>
        <c:numFmt formatCode="General" sourceLinked="0"/>
        <c:majorTickMark val="out"/>
        <c:minorTickMark val="none"/>
        <c:tickLblPos val="nextTo"/>
        <c:txPr>
          <a:bodyPr/>
          <a:lstStyle/>
          <a:p>
            <a:pPr>
              <a:defRPr sz="900"/>
            </a:pPr>
            <a:endParaRPr lang="ca-ES"/>
          </a:p>
        </c:txPr>
        <c:crossAx val="104339712"/>
        <c:crosses val="autoZero"/>
        <c:auto val="1"/>
        <c:lblAlgn val="ctr"/>
        <c:lblOffset val="100"/>
        <c:noMultiLvlLbl val="0"/>
      </c:catAx>
      <c:valAx>
        <c:axId val="104339712"/>
        <c:scaling>
          <c:orientation val="minMax"/>
          <c:max val="8"/>
          <c:min val="5"/>
        </c:scaling>
        <c:delete val="0"/>
        <c:axPos val="b"/>
        <c:majorGridlines/>
        <c:numFmt formatCode="General" sourceLinked="1"/>
        <c:majorTickMark val="out"/>
        <c:minorTickMark val="none"/>
        <c:tickLblPos val="nextTo"/>
        <c:crossAx val="104338176"/>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EFF42E-F8C4-4734-B93E-168724FE53C6}" type="datetimeFigureOut">
              <a:rPr lang="ca-ES" smtClean="0"/>
              <a:t>27/07/2017</a:t>
            </a:fld>
            <a:endParaRPr lang="ca-ES"/>
          </a:p>
        </p:txBody>
      </p:sp>
      <p:sp>
        <p:nvSpPr>
          <p:cNvPr id="4" name="Contenidor de peu de pà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077F923-D5DC-4592-9000-A90294DA648D}" type="slidenum">
              <a:rPr lang="ca-ES" smtClean="0"/>
              <a:t>‹#›</a:t>
            </a:fld>
            <a:endParaRPr lang="ca-ES"/>
          </a:p>
        </p:txBody>
      </p:sp>
    </p:spTree>
    <p:extLst>
      <p:ext uri="{BB962C8B-B14F-4D97-AF65-F5344CB8AC3E}">
        <p14:creationId xmlns:p14="http://schemas.microsoft.com/office/powerpoint/2010/main" val="316904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29A533A-38DC-4653-9E5F-EE5DA33ECA41}" type="datetimeFigureOut">
              <a:rPr lang="ca-ES" smtClean="0"/>
              <a:t>27/07/2017</a:t>
            </a:fld>
            <a:endParaRPr lang="ca-ES"/>
          </a:p>
        </p:txBody>
      </p:sp>
      <p:sp>
        <p:nvSpPr>
          <p:cNvPr id="4" name="Contenidor d'imatge d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7DC4DC7-F4F2-43C8-83E8-746B3D049524}" type="slidenum">
              <a:rPr lang="ca-ES" smtClean="0"/>
              <a:t>‹#›</a:t>
            </a:fld>
            <a:endParaRPr lang="ca-ES"/>
          </a:p>
        </p:txBody>
      </p:sp>
    </p:spTree>
    <p:extLst>
      <p:ext uri="{BB962C8B-B14F-4D97-AF65-F5344CB8AC3E}">
        <p14:creationId xmlns:p14="http://schemas.microsoft.com/office/powerpoint/2010/main" val="321580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BE52E4F0-BF64-493D-B468-6CAE3BDBE32D}" type="datetimeFigureOut">
              <a:rPr lang="ca-ES" smtClean="0"/>
              <a:t>27/07/2017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66CFB86F-24AA-476D-A2F7-01D7E56C75C8}" type="slidenum">
              <a:rPr lang="ca-ES" smtClean="0"/>
              <a:t>‹#›</a:t>
            </a:fld>
            <a:endParaRPr lang="ca-ES"/>
          </a:p>
        </p:txBody>
      </p:sp>
    </p:spTree>
    <p:extLst>
      <p:ext uri="{BB962C8B-B14F-4D97-AF65-F5344CB8AC3E}">
        <p14:creationId xmlns:p14="http://schemas.microsoft.com/office/powerpoint/2010/main" val="43360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BE52E4F0-BF64-493D-B468-6CAE3BDBE32D}" type="datetimeFigureOut">
              <a:rPr lang="ca-ES" smtClean="0"/>
              <a:t>27/07/2017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66CFB86F-24AA-476D-A2F7-01D7E56C75C8}" type="slidenum">
              <a:rPr lang="ca-ES" smtClean="0"/>
              <a:t>‹#›</a:t>
            </a:fld>
            <a:endParaRPr lang="ca-ES"/>
          </a:p>
        </p:txBody>
      </p:sp>
      <p:pic>
        <p:nvPicPr>
          <p:cNvPr id="7"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8676456" y="6477087"/>
            <a:ext cx="467544" cy="369332"/>
          </a:xfrm>
          <a:prstGeom prst="rect">
            <a:avLst/>
          </a:prstGeom>
        </p:spPr>
        <p:txBody>
          <a:bodyPr wrap="square">
            <a:spAutoFit/>
          </a:bodyPr>
          <a:lstStyle/>
          <a:p>
            <a:fld id="{76443A1B-401B-475E-A8B8-8C6E20AAA68A}" type="slidenum">
              <a:rPr lang="es-ES" u="none" smtClean="0">
                <a:solidFill>
                  <a:srgbClr val="CC0000"/>
                </a:solidFill>
                <a:latin typeface="Arial" pitchFamily="34" charset="0"/>
              </a:rPr>
              <a:pPr/>
              <a:t>‹#›</a:t>
            </a:fld>
            <a:endParaRPr lang="ca-ES" dirty="0"/>
          </a:p>
        </p:txBody>
      </p:sp>
    </p:spTree>
    <p:extLst>
      <p:ext uri="{BB962C8B-B14F-4D97-AF65-F5344CB8AC3E}">
        <p14:creationId xmlns:p14="http://schemas.microsoft.com/office/powerpoint/2010/main" val="36097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BE52E4F0-BF64-493D-B468-6CAE3BDBE32D}" type="datetimeFigureOut">
              <a:rPr lang="ca-ES" smtClean="0"/>
              <a:t>27/07/2017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66CFB86F-24AA-476D-A2F7-01D7E56C75C8}" type="slidenum">
              <a:rPr lang="ca-ES" smtClean="0"/>
              <a:t>‹#›</a:t>
            </a:fld>
            <a:endParaRPr lang="ca-ES"/>
          </a:p>
        </p:txBody>
      </p:sp>
      <p:pic>
        <p:nvPicPr>
          <p:cNvPr id="7"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8676456" y="6477087"/>
            <a:ext cx="467544" cy="369332"/>
          </a:xfrm>
          <a:prstGeom prst="rect">
            <a:avLst/>
          </a:prstGeom>
        </p:spPr>
        <p:txBody>
          <a:bodyPr wrap="square">
            <a:spAutoFit/>
          </a:bodyPr>
          <a:lstStyle/>
          <a:p>
            <a:fld id="{76443A1B-401B-475E-A8B8-8C6E20AAA68A}" type="slidenum">
              <a:rPr lang="es-ES" u="none" smtClean="0">
                <a:solidFill>
                  <a:srgbClr val="CC0000"/>
                </a:solidFill>
                <a:latin typeface="Arial" pitchFamily="34" charset="0"/>
              </a:rPr>
              <a:pPr/>
              <a:t>‹#›</a:t>
            </a:fld>
            <a:endParaRPr lang="ca-ES" dirty="0"/>
          </a:p>
        </p:txBody>
      </p:sp>
    </p:spTree>
    <p:extLst>
      <p:ext uri="{BB962C8B-B14F-4D97-AF65-F5344CB8AC3E}">
        <p14:creationId xmlns:p14="http://schemas.microsoft.com/office/powerpoint/2010/main" val="21324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BE52E4F0-BF64-493D-B468-6CAE3BDBE32D}" type="datetimeFigureOut">
              <a:rPr lang="ca-ES" smtClean="0"/>
              <a:t>27/07/2017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66CFB86F-24AA-476D-A2F7-01D7E56C75C8}" type="slidenum">
              <a:rPr lang="ca-ES" smtClean="0"/>
              <a:t>‹#›</a:t>
            </a:fld>
            <a:endParaRPr lang="ca-ES"/>
          </a:p>
        </p:txBody>
      </p:sp>
    </p:spTree>
    <p:extLst>
      <p:ext uri="{BB962C8B-B14F-4D97-AF65-F5344CB8AC3E}">
        <p14:creationId xmlns:p14="http://schemas.microsoft.com/office/powerpoint/2010/main" val="261391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BE52E4F0-BF64-493D-B468-6CAE3BDBE32D}" type="datetimeFigureOut">
              <a:rPr lang="ca-ES" smtClean="0"/>
              <a:t>27/07/2017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66CFB86F-24AA-476D-A2F7-01D7E56C75C8}" type="slidenum">
              <a:rPr lang="ca-ES" smtClean="0"/>
              <a:t>‹#›</a:t>
            </a:fld>
            <a:endParaRPr lang="ca-ES"/>
          </a:p>
        </p:txBody>
      </p:sp>
    </p:spTree>
    <p:extLst>
      <p:ext uri="{BB962C8B-B14F-4D97-AF65-F5344CB8AC3E}">
        <p14:creationId xmlns:p14="http://schemas.microsoft.com/office/powerpoint/2010/main" val="54350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BE52E4F0-BF64-493D-B468-6CAE3BDBE32D}" type="datetimeFigureOut">
              <a:rPr lang="ca-ES" smtClean="0"/>
              <a:t>27/07/2017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66CFB86F-24AA-476D-A2F7-01D7E56C75C8}" type="slidenum">
              <a:rPr lang="ca-ES" smtClean="0"/>
              <a:t>‹#›</a:t>
            </a:fld>
            <a:endParaRPr lang="ca-ES"/>
          </a:p>
        </p:txBody>
      </p:sp>
    </p:spTree>
    <p:extLst>
      <p:ext uri="{BB962C8B-B14F-4D97-AF65-F5344CB8AC3E}">
        <p14:creationId xmlns:p14="http://schemas.microsoft.com/office/powerpoint/2010/main" val="279653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BE52E4F0-BF64-493D-B468-6CAE3BDBE32D}" type="datetimeFigureOut">
              <a:rPr lang="ca-ES" smtClean="0"/>
              <a:t>27/07/2017</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66CFB86F-24AA-476D-A2F7-01D7E56C75C8}" type="slidenum">
              <a:rPr lang="ca-ES" smtClean="0"/>
              <a:t>‹#›</a:t>
            </a:fld>
            <a:endParaRPr lang="ca-ES"/>
          </a:p>
        </p:txBody>
      </p:sp>
    </p:spTree>
    <p:extLst>
      <p:ext uri="{BB962C8B-B14F-4D97-AF65-F5344CB8AC3E}">
        <p14:creationId xmlns:p14="http://schemas.microsoft.com/office/powerpoint/2010/main" val="255997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683568" y="692696"/>
            <a:ext cx="8229600" cy="1143000"/>
          </a:xfrm>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BE52E4F0-BF64-493D-B468-6CAE3BDBE32D}" type="datetimeFigureOut">
              <a:rPr lang="ca-ES" smtClean="0"/>
              <a:t>27/07/2017</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66CFB86F-24AA-476D-A2F7-01D7E56C75C8}" type="slidenum">
              <a:rPr lang="ca-ES" smtClean="0"/>
              <a:t>‹#›</a:t>
            </a:fld>
            <a:endParaRPr lang="ca-ES"/>
          </a:p>
        </p:txBody>
      </p:sp>
      <p:pic>
        <p:nvPicPr>
          <p:cNvPr id="6"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51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BE52E4F0-BF64-493D-B468-6CAE3BDBE32D}" type="datetimeFigureOut">
              <a:rPr lang="ca-ES" smtClean="0"/>
              <a:t>27/07/2017</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66CFB86F-24AA-476D-A2F7-01D7E56C75C8}" type="slidenum">
              <a:rPr lang="ca-ES" smtClean="0"/>
              <a:t>‹#›</a:t>
            </a:fld>
            <a:endParaRPr lang="ca-ES"/>
          </a:p>
        </p:txBody>
      </p:sp>
      <p:pic>
        <p:nvPicPr>
          <p:cNvPr id="6"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0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BE52E4F0-BF64-493D-B468-6CAE3BDBE32D}" type="datetimeFigureOut">
              <a:rPr lang="ca-ES" smtClean="0"/>
              <a:t>27/07/2017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66CFB86F-24AA-476D-A2F7-01D7E56C75C8}" type="slidenum">
              <a:rPr lang="ca-ES" smtClean="0"/>
              <a:t>‹#›</a:t>
            </a:fld>
            <a:endParaRPr lang="ca-ES"/>
          </a:p>
        </p:txBody>
      </p:sp>
      <p:pic>
        <p:nvPicPr>
          <p:cNvPr id="8"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71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BE52E4F0-BF64-493D-B468-6CAE3BDBE32D}" type="datetimeFigureOut">
              <a:rPr lang="ca-ES" smtClean="0"/>
              <a:t>27/07/2017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66CFB86F-24AA-476D-A2F7-01D7E56C75C8}" type="slidenum">
              <a:rPr lang="ca-ES" smtClean="0"/>
              <a:t>‹#›</a:t>
            </a:fld>
            <a:endParaRPr lang="ca-ES"/>
          </a:p>
        </p:txBody>
      </p:sp>
      <p:pic>
        <p:nvPicPr>
          <p:cNvPr id="8" name="Picture 18" descr="Banner superior.jpg                                            0008BA3EHD                             C3A6E8C1:"/>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676456" y="6477087"/>
            <a:ext cx="467544" cy="369332"/>
          </a:xfrm>
          <a:prstGeom prst="rect">
            <a:avLst/>
          </a:prstGeom>
        </p:spPr>
        <p:txBody>
          <a:bodyPr wrap="square">
            <a:spAutoFit/>
          </a:bodyPr>
          <a:lstStyle/>
          <a:p>
            <a:fld id="{76443A1B-401B-475E-A8B8-8C6E20AAA68A}" type="slidenum">
              <a:rPr lang="es-ES" u="none" smtClean="0">
                <a:solidFill>
                  <a:srgbClr val="CC0000"/>
                </a:solidFill>
                <a:latin typeface="Arial" pitchFamily="34" charset="0"/>
              </a:rPr>
              <a:pPr/>
              <a:t>‹#›</a:t>
            </a:fld>
            <a:endParaRPr lang="ca-ES" dirty="0"/>
          </a:p>
        </p:txBody>
      </p:sp>
    </p:spTree>
    <p:extLst>
      <p:ext uri="{BB962C8B-B14F-4D97-AF65-F5344CB8AC3E}">
        <p14:creationId xmlns:p14="http://schemas.microsoft.com/office/powerpoint/2010/main" val="21386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2E4F0-BF64-493D-B468-6CAE3BDBE32D}" type="datetimeFigureOut">
              <a:rPr lang="ca-ES" smtClean="0"/>
              <a:t>27/07/2017</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FB86F-24AA-476D-A2F7-01D7E56C75C8}" type="slidenum">
              <a:rPr lang="ca-ES" smtClean="0"/>
              <a:t>‹#›</a:t>
            </a:fld>
            <a:endParaRPr lang="ca-ES"/>
          </a:p>
        </p:txBody>
      </p:sp>
      <p:pic>
        <p:nvPicPr>
          <p:cNvPr id="7" name="Picture 18" descr="Banner superior.jpg                                            0008BA3EHD                             C3A6E8C1:"/>
          <p:cNvPicPr>
            <a:picLocks noChangeAspect="1" noChangeArrowheads="1"/>
          </p:cNvPicPr>
          <p:nvPr/>
        </p:nvPicPr>
        <p:blipFill>
          <a:blip r:embed="rId13" cstate="print">
            <a:lum bright="10000"/>
            <a:extLst>
              <a:ext uri="{28A0092B-C50C-407E-A947-70E740481C1C}">
                <a14:useLocalDpi xmlns:a14="http://schemas.microsoft.com/office/drawing/2010/main" val="0"/>
              </a:ext>
            </a:extLst>
          </a:blip>
          <a:srcRect/>
          <a:stretch>
            <a:fillRect/>
          </a:stretch>
        </p:blipFill>
        <p:spPr bwMode="auto">
          <a:xfrm>
            <a:off x="0" y="-1"/>
            <a:ext cx="9144000"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681402" y="6484406"/>
            <a:ext cx="467544" cy="307777"/>
          </a:xfrm>
          <a:prstGeom prst="rect">
            <a:avLst/>
          </a:prstGeom>
        </p:spPr>
        <p:txBody>
          <a:bodyPr wrap="square">
            <a:spAutoFit/>
          </a:bodyPr>
          <a:lstStyle/>
          <a:p>
            <a:fld id="{76443A1B-401B-475E-A8B8-8C6E20AAA68A}" type="slidenum">
              <a:rPr lang="es-ES" sz="1400" u="none" smtClean="0">
                <a:solidFill>
                  <a:srgbClr val="CC0000"/>
                </a:solidFill>
                <a:latin typeface="Arial" pitchFamily="34" charset="0"/>
              </a:rPr>
              <a:pPr/>
              <a:t>‹#›</a:t>
            </a:fld>
            <a:endParaRPr lang="ca-ES" sz="1400" dirty="0"/>
          </a:p>
        </p:txBody>
      </p:sp>
    </p:spTree>
    <p:extLst>
      <p:ext uri="{BB962C8B-B14F-4D97-AF65-F5344CB8AC3E}">
        <p14:creationId xmlns:p14="http://schemas.microsoft.com/office/powerpoint/2010/main" val="149481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bit.ly/17ig1GW"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bit.ly/11cXYd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ftp.iza.org/dp4002.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ftp.iza.org/dp2018.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6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8" descr="731544_25369538 copia.jpg                                      0008BA3EHD                             C3A6E8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1"/>
            <a:ext cx="914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txBox="1">
            <a:spLocks noChangeArrowheads="1"/>
          </p:cNvSpPr>
          <p:nvPr/>
        </p:nvSpPr>
        <p:spPr bwMode="auto">
          <a:xfrm>
            <a:off x="179512" y="3540126"/>
            <a:ext cx="874632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u="sng">
                <a:solidFill>
                  <a:srgbClr val="FFFFFF"/>
                </a:solidFill>
                <a:latin typeface="Helvetica" charset="0"/>
                <a:ea typeface="MS PGothic" pitchFamily="34" charset="-128"/>
              </a:defRPr>
            </a:lvl1pPr>
            <a:lvl2pPr marL="742950" indent="-285750" eaLnBrk="0" hangingPunct="0">
              <a:defRPr sz="1000" b="1" u="sng">
                <a:solidFill>
                  <a:srgbClr val="FFFFFF"/>
                </a:solidFill>
                <a:latin typeface="Helvetica" charset="0"/>
                <a:ea typeface="MS PGothic" pitchFamily="34" charset="-128"/>
              </a:defRPr>
            </a:lvl2pPr>
            <a:lvl3pPr marL="1143000" indent="-228600" eaLnBrk="0" hangingPunct="0">
              <a:defRPr sz="1000" b="1" u="sng">
                <a:solidFill>
                  <a:srgbClr val="FFFFFF"/>
                </a:solidFill>
                <a:latin typeface="Helvetica" charset="0"/>
                <a:ea typeface="MS PGothic" pitchFamily="34" charset="-128"/>
              </a:defRPr>
            </a:lvl3pPr>
            <a:lvl4pPr marL="1600200" indent="-228600" eaLnBrk="0" hangingPunct="0">
              <a:defRPr sz="1000" b="1" u="sng">
                <a:solidFill>
                  <a:srgbClr val="FFFFFF"/>
                </a:solidFill>
                <a:latin typeface="Helvetica" charset="0"/>
                <a:ea typeface="MS PGothic" pitchFamily="34" charset="-128"/>
              </a:defRPr>
            </a:lvl4pPr>
            <a:lvl5pPr marL="2057400" indent="-228600" eaLnBrk="0" hangingPunct="0">
              <a:defRPr sz="1000" b="1" u="sng">
                <a:solidFill>
                  <a:srgbClr val="FFFFFF"/>
                </a:solidFill>
                <a:latin typeface="Helvetica" charset="0"/>
                <a:ea typeface="MS PGothic"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charset="0"/>
                <a:ea typeface="MS PGothic"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charset="0"/>
                <a:ea typeface="MS PGothic"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charset="0"/>
                <a:ea typeface="MS PGothic"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charset="0"/>
                <a:ea typeface="MS PGothic" pitchFamily="34" charset="-128"/>
              </a:defRPr>
            </a:lvl9pPr>
          </a:lstStyle>
          <a:p>
            <a:pPr algn="ctr" eaLnBrk="1" hangingPunct="1">
              <a:lnSpc>
                <a:spcPct val="100000"/>
              </a:lnSpc>
              <a:spcBef>
                <a:spcPct val="0"/>
              </a:spcBef>
            </a:pPr>
            <a:r>
              <a:rPr lang="ca-ES" sz="3200" u="none" dirty="0" smtClean="0">
                <a:solidFill>
                  <a:schemeClr val="tx1"/>
                </a:solidFill>
                <a:latin typeface="Helvetica Neue" charset="0"/>
              </a:rPr>
              <a:t>Model d’Avaluació del SOC</a:t>
            </a:r>
          </a:p>
          <a:p>
            <a:pPr algn="ctr" eaLnBrk="1" hangingPunct="1">
              <a:lnSpc>
                <a:spcPct val="100000"/>
              </a:lnSpc>
              <a:spcBef>
                <a:spcPct val="0"/>
              </a:spcBef>
            </a:pPr>
            <a:r>
              <a:rPr lang="ca-ES" sz="2400" b="0" u="none" dirty="0" smtClean="0">
                <a:solidFill>
                  <a:schemeClr val="tx1">
                    <a:lumMod val="75000"/>
                    <a:lumOff val="25000"/>
                  </a:schemeClr>
                </a:solidFill>
                <a:latin typeface="Helvetica Neue" charset="0"/>
              </a:rPr>
              <a:t>Coneixement al servei de les polítiques actives d’ocupació</a:t>
            </a:r>
          </a:p>
          <a:p>
            <a:pPr algn="ctr" eaLnBrk="1" hangingPunct="1">
              <a:lnSpc>
                <a:spcPct val="100000"/>
              </a:lnSpc>
              <a:spcBef>
                <a:spcPct val="0"/>
              </a:spcBef>
            </a:pPr>
            <a:endParaRPr lang="ca-ES" sz="3000" u="none" dirty="0">
              <a:solidFill>
                <a:srgbClr val="C00000"/>
              </a:solidFill>
              <a:latin typeface="Helvetica Neue" charset="0"/>
            </a:endParaRPr>
          </a:p>
          <a:p>
            <a:pPr algn="ctr" eaLnBrk="1" hangingPunct="1">
              <a:lnSpc>
                <a:spcPct val="100000"/>
              </a:lnSpc>
              <a:spcBef>
                <a:spcPct val="0"/>
              </a:spcBef>
            </a:pPr>
            <a:r>
              <a:rPr lang="ca-ES" sz="3000" u="none" dirty="0" smtClean="0">
                <a:solidFill>
                  <a:srgbClr val="C00000"/>
                </a:solidFill>
                <a:latin typeface="Helvetica Neue" charset="0"/>
              </a:rPr>
              <a:t>7 reptes per al període 2013-2016</a:t>
            </a:r>
          </a:p>
          <a:p>
            <a:pPr algn="ctr" eaLnBrk="1" hangingPunct="1">
              <a:lnSpc>
                <a:spcPct val="100000"/>
              </a:lnSpc>
              <a:spcBef>
                <a:spcPct val="0"/>
              </a:spcBef>
            </a:pPr>
            <a:endParaRPr lang="ca-ES" sz="3000" u="none" dirty="0">
              <a:solidFill>
                <a:srgbClr val="C00000"/>
              </a:solidFill>
              <a:latin typeface="Helvetica Neue" charset="0"/>
            </a:endParaRPr>
          </a:p>
          <a:p>
            <a:pPr algn="ctr" eaLnBrk="1" hangingPunct="1">
              <a:lnSpc>
                <a:spcPct val="100000"/>
              </a:lnSpc>
              <a:spcBef>
                <a:spcPct val="0"/>
              </a:spcBef>
            </a:pPr>
            <a:r>
              <a:rPr lang="ca-ES" sz="2000" b="0" u="none" dirty="0" smtClean="0">
                <a:solidFill>
                  <a:schemeClr val="tx1">
                    <a:lumMod val="75000"/>
                    <a:lumOff val="25000"/>
                  </a:schemeClr>
                </a:solidFill>
                <a:latin typeface="Helvetica Neue" charset="0"/>
              </a:rPr>
              <a:t>Presentat </a:t>
            </a:r>
            <a:r>
              <a:rPr lang="ca-ES" sz="2000" b="0" u="none" dirty="0">
                <a:solidFill>
                  <a:schemeClr val="tx1">
                    <a:lumMod val="75000"/>
                    <a:lumOff val="25000"/>
                  </a:schemeClr>
                </a:solidFill>
                <a:latin typeface="Helvetica Neue" charset="0"/>
              </a:rPr>
              <a:t>al CDSOC </a:t>
            </a:r>
            <a:r>
              <a:rPr lang="ca-ES" sz="2000" b="0" u="none" dirty="0" smtClean="0">
                <a:solidFill>
                  <a:schemeClr val="tx1">
                    <a:lumMod val="75000"/>
                    <a:lumOff val="25000"/>
                  </a:schemeClr>
                </a:solidFill>
                <a:latin typeface="Helvetica Neue" charset="0"/>
              </a:rPr>
              <a:t>el </a:t>
            </a:r>
            <a:r>
              <a:rPr lang="ca-ES" sz="2000" b="0" u="none" dirty="0">
                <a:solidFill>
                  <a:schemeClr val="tx1">
                    <a:lumMod val="75000"/>
                    <a:lumOff val="25000"/>
                  </a:schemeClr>
                </a:solidFill>
                <a:latin typeface="Helvetica Neue" charset="0"/>
              </a:rPr>
              <a:t>13 de gener de 2014</a:t>
            </a:r>
          </a:p>
        </p:txBody>
      </p:sp>
    </p:spTree>
    <p:extLst>
      <p:ext uri="{BB962C8B-B14F-4D97-AF65-F5344CB8AC3E}">
        <p14:creationId xmlns:p14="http://schemas.microsoft.com/office/powerpoint/2010/main" val="98091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Els problemes amb les bases de dades, segons els directius i tècnics del SOC</a:t>
            </a:r>
          </a:p>
          <a:p>
            <a:r>
              <a:rPr lang="ca-ES" sz="1200" dirty="0" smtClean="0"/>
              <a:t> </a:t>
            </a:r>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
        <p:nvSpPr>
          <p:cNvPr id="9" name="Rectangle 8"/>
          <p:cNvSpPr>
            <a:spLocks/>
          </p:cNvSpPr>
          <p:nvPr/>
        </p:nvSpPr>
        <p:spPr bwMode="auto">
          <a:xfrm>
            <a:off x="1245376" y="2204864"/>
            <a:ext cx="64807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ca-ES" sz="1200" b="1" dirty="0">
                <a:solidFill>
                  <a:schemeClr val="tx1">
                    <a:lumMod val="75000"/>
                    <a:lumOff val="25000"/>
                  </a:schemeClr>
                </a:solidFill>
              </a:rPr>
              <a:t>Multiplicitat de bases de dades</a:t>
            </a:r>
          </a:p>
          <a:p>
            <a:pPr algn="just"/>
            <a:endParaRPr lang="ca-ES" sz="1200" dirty="0" smtClean="0"/>
          </a:p>
          <a:p>
            <a:pPr algn="just"/>
            <a:r>
              <a:rPr lang="ca-ES" sz="1200" dirty="0">
                <a:solidFill>
                  <a:schemeClr val="tx1">
                    <a:lumMod val="75000"/>
                    <a:lumOff val="25000"/>
                  </a:schemeClr>
                </a:solidFill>
              </a:rPr>
              <a:t>“No existeix un sistema d’informació únic: hi ha Galileu per l’orientació; el GIA per la formació FOAP, els </a:t>
            </a:r>
            <a:r>
              <a:rPr lang="ca-ES" sz="1200" dirty="0" err="1">
                <a:solidFill>
                  <a:schemeClr val="tx1">
                    <a:lumMod val="75000"/>
                    <a:lumOff val="25000"/>
                  </a:schemeClr>
                </a:solidFill>
              </a:rPr>
              <a:t>IPIs</a:t>
            </a:r>
            <a:r>
              <a:rPr lang="ca-ES" sz="1200" dirty="0">
                <a:solidFill>
                  <a:schemeClr val="tx1">
                    <a:lumMod val="75000"/>
                    <a:lumOff val="25000"/>
                  </a:schemeClr>
                </a:solidFill>
              </a:rPr>
              <a:t> i els </a:t>
            </a:r>
            <a:r>
              <a:rPr lang="ca-ES" sz="1200" dirty="0" err="1">
                <a:solidFill>
                  <a:schemeClr val="tx1">
                    <a:lumMod val="75000"/>
                    <a:lumOff val="25000"/>
                  </a:schemeClr>
                </a:solidFill>
              </a:rPr>
              <a:t>PQPIs</a:t>
            </a:r>
            <a:r>
              <a:rPr lang="ca-ES" sz="1200" dirty="0">
                <a:solidFill>
                  <a:schemeClr val="tx1">
                    <a:lumMod val="75000"/>
                    <a:lumOff val="25000"/>
                  </a:schemeClr>
                </a:solidFill>
              </a:rPr>
              <a:t>; el PFI per les Noves Cases per a Nous Oficis; el X-POC per als plans d’ocupació, ara ha començat a funcionar Q, i després hi ha qui encara va amb Excels”. </a:t>
            </a:r>
          </a:p>
          <a:p>
            <a:pPr algn="just"/>
            <a:endParaRPr lang="ca-ES" sz="1200" dirty="0" smtClean="0"/>
          </a:p>
          <a:p>
            <a:pPr algn="just"/>
            <a:r>
              <a:rPr lang="ca-ES" sz="1200" b="1" dirty="0" smtClean="0">
                <a:solidFill>
                  <a:schemeClr val="tx1">
                    <a:lumMod val="75000"/>
                    <a:lumOff val="25000"/>
                  </a:schemeClr>
                </a:solidFill>
              </a:rPr>
              <a:t>Protocols d’integració</a:t>
            </a:r>
            <a:endParaRPr lang="ca-ES" sz="1200" b="1" dirty="0">
              <a:solidFill>
                <a:schemeClr val="tx1">
                  <a:lumMod val="75000"/>
                  <a:lumOff val="25000"/>
                </a:schemeClr>
              </a:solidFill>
            </a:endParaRPr>
          </a:p>
          <a:p>
            <a:pPr algn="just"/>
            <a:endParaRPr lang="ca-ES" sz="1200" dirty="0" smtClean="0"/>
          </a:p>
          <a:p>
            <a:pPr algn="just"/>
            <a:r>
              <a:rPr lang="ca-ES" sz="1200" dirty="0">
                <a:solidFill>
                  <a:schemeClr val="tx1">
                    <a:lumMod val="75000"/>
                    <a:lumOff val="25000"/>
                  </a:schemeClr>
                </a:solidFill>
              </a:rPr>
              <a:t>“Tot i que existeixen els protocols i que els manuals de subvencions diuen que s’ha de fer la integració obligatòriament, costa molt d’esforç que es faci, i no sempre es fa prou bé, de manera que, tot i que es dóna per fet que està tot integrat a SIPAO, a la pràctica encara hi ha programes i convocatòries que no s’arriben a integrar”</a:t>
            </a:r>
          </a:p>
          <a:p>
            <a:pPr algn="just"/>
            <a:endParaRPr lang="ca-ES" sz="1200" dirty="0" smtClean="0"/>
          </a:p>
          <a:p>
            <a:pPr algn="just"/>
            <a:r>
              <a:rPr lang="ca-ES" sz="1200" b="1" dirty="0" smtClean="0">
                <a:solidFill>
                  <a:schemeClr val="tx1">
                    <a:lumMod val="75000"/>
                    <a:lumOff val="25000"/>
                  </a:schemeClr>
                </a:solidFill>
              </a:rPr>
              <a:t>Qualitat de la informació</a:t>
            </a:r>
            <a:endParaRPr lang="ca-ES" sz="1200" b="1" dirty="0">
              <a:solidFill>
                <a:schemeClr val="tx1">
                  <a:lumMod val="75000"/>
                  <a:lumOff val="25000"/>
                </a:schemeClr>
              </a:solidFill>
            </a:endParaRPr>
          </a:p>
          <a:p>
            <a:pPr algn="just"/>
            <a:endParaRPr lang="ca-ES" sz="1200" dirty="0"/>
          </a:p>
          <a:p>
            <a:r>
              <a:rPr lang="ca-ES" sz="1200" dirty="0">
                <a:solidFill>
                  <a:schemeClr val="tx1">
                    <a:lumMod val="75000"/>
                    <a:lumOff val="25000"/>
                  </a:schemeClr>
                </a:solidFill>
              </a:rPr>
              <a:t>“En relació amb SICAS, sabem que la qualitat de la informació és molt variable, segons </a:t>
            </a:r>
            <a:r>
              <a:rPr lang="ca-ES" sz="1200" dirty="0" smtClean="0">
                <a:solidFill>
                  <a:schemeClr val="tx1">
                    <a:lumMod val="75000"/>
                    <a:lumOff val="25000"/>
                  </a:schemeClr>
                </a:solidFill>
              </a:rPr>
              <a:t>l’Oficina </a:t>
            </a:r>
            <a:r>
              <a:rPr lang="ca-ES" sz="1200" dirty="0">
                <a:solidFill>
                  <a:schemeClr val="tx1">
                    <a:lumMod val="75000"/>
                    <a:lumOff val="25000"/>
                  </a:schemeClr>
                </a:solidFill>
              </a:rPr>
              <a:t>de </a:t>
            </a:r>
            <a:r>
              <a:rPr lang="ca-ES" sz="1200" dirty="0" smtClean="0">
                <a:solidFill>
                  <a:schemeClr val="tx1">
                    <a:lumMod val="75000"/>
                    <a:lumOff val="25000"/>
                  </a:schemeClr>
                </a:solidFill>
              </a:rPr>
              <a:t>Treball, ja que així ho va reflectir una auditoria de control de la qualitat”. </a:t>
            </a:r>
            <a:endParaRPr lang="ca-ES" sz="1200" dirty="0">
              <a:solidFill>
                <a:schemeClr val="tx1">
                  <a:lumMod val="75000"/>
                  <a:lumOff val="25000"/>
                </a:schemeClr>
              </a:solidFill>
            </a:endParaRPr>
          </a:p>
          <a:p>
            <a:endParaRPr lang="ca-ES" sz="1200" dirty="0"/>
          </a:p>
          <a:p>
            <a:pPr algn="just"/>
            <a:r>
              <a:rPr lang="ca-ES" sz="1200" dirty="0" smtClean="0">
                <a:solidFill>
                  <a:schemeClr val="tx1">
                    <a:lumMod val="75000"/>
                    <a:lumOff val="25000"/>
                  </a:schemeClr>
                </a:solidFill>
              </a:rPr>
              <a:t>“A SICAS [hi ha] una </a:t>
            </a:r>
            <a:r>
              <a:rPr lang="ca-ES" sz="1200" dirty="0">
                <a:solidFill>
                  <a:schemeClr val="tx1">
                    <a:lumMod val="75000"/>
                    <a:lumOff val="25000"/>
                  </a:schemeClr>
                </a:solidFill>
              </a:rPr>
              <a:t>certa manca de </a:t>
            </a:r>
            <a:r>
              <a:rPr lang="ca-ES" sz="1200" dirty="0" smtClean="0">
                <a:solidFill>
                  <a:schemeClr val="tx1">
                    <a:lumMod val="75000"/>
                    <a:lumOff val="25000"/>
                  </a:schemeClr>
                </a:solidFill>
              </a:rPr>
              <a:t>control [de la qualitat], degut a que les </a:t>
            </a:r>
            <a:r>
              <a:rPr lang="ca-ES" sz="1200" dirty="0">
                <a:solidFill>
                  <a:schemeClr val="tx1">
                    <a:lumMod val="75000"/>
                    <a:lumOff val="25000"/>
                  </a:schemeClr>
                </a:solidFill>
              </a:rPr>
              <a:t>persones que han d’entrar la informació tenen la sensació que és irrellevant, que no passa res si ho fan bé o si ho fan malament, ni a ells ni a l’aturat. És possible que amb Q </a:t>
            </a:r>
            <a:r>
              <a:rPr lang="ca-ES" sz="1200" dirty="0" smtClean="0">
                <a:solidFill>
                  <a:schemeClr val="tx1">
                    <a:lumMod val="75000"/>
                    <a:lumOff val="25000"/>
                  </a:schemeClr>
                </a:solidFill>
              </a:rPr>
              <a:t>arribi a passar </a:t>
            </a:r>
            <a:r>
              <a:rPr lang="ca-ES" sz="1200" dirty="0">
                <a:solidFill>
                  <a:schemeClr val="tx1">
                    <a:lumMod val="75000"/>
                    <a:lumOff val="25000"/>
                  </a:schemeClr>
                </a:solidFill>
              </a:rPr>
              <a:t>el mateix, però </a:t>
            </a:r>
            <a:r>
              <a:rPr lang="ca-ES" sz="1200" dirty="0" smtClean="0">
                <a:solidFill>
                  <a:schemeClr val="tx1">
                    <a:lumMod val="75000"/>
                    <a:lumOff val="25000"/>
                  </a:schemeClr>
                </a:solidFill>
              </a:rPr>
              <a:t>encara no </a:t>
            </a:r>
            <a:r>
              <a:rPr lang="ca-ES" sz="1200" dirty="0">
                <a:solidFill>
                  <a:schemeClr val="tx1">
                    <a:lumMod val="75000"/>
                    <a:lumOff val="25000"/>
                  </a:schemeClr>
                </a:solidFill>
              </a:rPr>
              <a:t>ho </a:t>
            </a:r>
            <a:r>
              <a:rPr lang="ca-ES" sz="1200" dirty="0" smtClean="0">
                <a:solidFill>
                  <a:schemeClr val="tx1">
                    <a:lumMod val="75000"/>
                    <a:lumOff val="25000"/>
                  </a:schemeClr>
                </a:solidFill>
              </a:rPr>
              <a:t>sabem”</a:t>
            </a:r>
            <a:endParaRPr lang="ca-ES" sz="1200" dirty="0">
              <a:solidFill>
                <a:schemeClr val="tx1">
                  <a:lumMod val="75000"/>
                  <a:lumOff val="25000"/>
                </a:schemeClr>
              </a:solidFill>
            </a:endParaRPr>
          </a:p>
          <a:p>
            <a:endParaRPr lang="ca-ES" sz="1200" dirty="0"/>
          </a:p>
          <a:p>
            <a:endParaRPr lang="ca-ES" sz="1200" dirty="0"/>
          </a:p>
          <a:p>
            <a:pPr algn="just"/>
            <a:endParaRPr lang="ca-ES" sz="1200" dirty="0"/>
          </a:p>
          <a:p>
            <a:endParaRPr lang="ca-ES" sz="1200" dirty="0"/>
          </a:p>
          <a:p>
            <a:endParaRPr lang="ca-ES" sz="1200" dirty="0" smtClean="0"/>
          </a:p>
          <a:p>
            <a:endParaRPr lang="ca-ES" sz="1200" dirty="0"/>
          </a:p>
          <a:p>
            <a:r>
              <a:rPr lang="ca-ES" sz="1200" dirty="0" smtClean="0"/>
              <a:t> </a:t>
            </a:r>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0"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Tree>
    <p:extLst>
      <p:ext uri="{BB962C8B-B14F-4D97-AF65-F5344CB8AC3E}">
        <p14:creationId xmlns:p14="http://schemas.microsoft.com/office/powerpoint/2010/main" val="2119599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
        <p:nvSpPr>
          <p:cNvPr id="9" name="Rectangle 8"/>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període 2013-2016</a:t>
            </a:r>
          </a:p>
          <a:p>
            <a:r>
              <a:rPr lang="ca-ES" sz="1200" dirty="0" smtClean="0"/>
              <a:t> </a:t>
            </a:r>
            <a:endParaRPr lang="ca-ES" sz="1200" b="1" dirty="0" smtClean="0"/>
          </a:p>
          <a:p>
            <a:pPr marL="685800" lvl="1" indent="-228600">
              <a:buFont typeface="+mj-lt"/>
              <a:buAutoNum type="arabicPeriod"/>
            </a:pPr>
            <a:r>
              <a:rPr lang="ca-ES" sz="1200" b="1" dirty="0" smtClean="0"/>
              <a:t>Desenvolupar la BDI/SIPAO (o el mateix SICAS) com a sistema d’informació integrat que inclogui tots els demandants d’ocupació registrats i identifiqui els participants de tots els programes i totes les convocatòries, </a:t>
            </a:r>
            <a:r>
              <a:rPr lang="ca-ES" sz="1200" dirty="0" smtClean="0"/>
              <a:t>amb les </a:t>
            </a:r>
            <a:r>
              <a:rPr lang="ca-ES" sz="1200" dirty="0"/>
              <a:t>dades provinents de les unitats gestores, de la xarxa d’oficines i, en la mesura del possible, </a:t>
            </a:r>
            <a:r>
              <a:rPr lang="ca-ES" sz="1200" dirty="0" smtClean="0"/>
              <a:t>de les entitats locals, privades i sense ànim de lucre que col·laboren </a:t>
            </a:r>
            <a:r>
              <a:rPr lang="ca-ES" sz="1200" dirty="0"/>
              <a:t>en la gestió dels programes o que els executen directament. </a:t>
            </a:r>
            <a:endParaRPr lang="ca-ES" sz="1200" dirty="0" smtClean="0"/>
          </a:p>
          <a:p>
            <a:pPr marL="685800" lvl="1" indent="-228600">
              <a:buFont typeface="+mj-lt"/>
              <a:buAutoNum type="arabicPeriod"/>
            </a:pPr>
            <a:endParaRPr lang="ca-ES" sz="1200" dirty="0" smtClean="0"/>
          </a:p>
          <a:p>
            <a:pPr marL="685800" lvl="1" indent="-228600">
              <a:buFont typeface="+mj-lt"/>
              <a:buAutoNum type="arabicPeriod"/>
            </a:pPr>
            <a:r>
              <a:rPr lang="ca-ES" sz="1200" b="1" dirty="0"/>
              <a:t>Identificar i registrar </a:t>
            </a:r>
            <a:r>
              <a:rPr lang="ca-ES" sz="1200" b="1" dirty="0" smtClean="0"/>
              <a:t>atributs addicionals dels </a:t>
            </a:r>
            <a:r>
              <a:rPr lang="ca-ES" sz="1200" b="1" dirty="0"/>
              <a:t>programes i de les participacions </a:t>
            </a:r>
            <a:r>
              <a:rPr lang="ca-ES" sz="1200" dirty="0"/>
              <a:t>(per exemple, el sector o el tipus d’activitat realitzada en un pla d’ocupació, o la qualificació obtinguda en una prova de coneixements) que </a:t>
            </a:r>
            <a:r>
              <a:rPr lang="ca-ES" sz="1200" dirty="0" smtClean="0"/>
              <a:t>actualment no estiguin sent registrats i que permetin </a:t>
            </a:r>
            <a:r>
              <a:rPr lang="ca-ES" sz="1200" dirty="0"/>
              <a:t>avaluar </a:t>
            </a:r>
            <a:r>
              <a:rPr lang="ca-ES" sz="1200" dirty="0" smtClean="0"/>
              <a:t>millor els </a:t>
            </a:r>
            <a:r>
              <a:rPr lang="ca-ES" sz="1200" dirty="0"/>
              <a:t>efectes de l'heterogeneïtat de les intervencions </a:t>
            </a:r>
            <a:r>
              <a:rPr lang="ca-ES" sz="1200" dirty="0" smtClean="0"/>
              <a:t>en </a:t>
            </a:r>
            <a:r>
              <a:rPr lang="ca-ES" sz="1200" dirty="0"/>
              <a:t>l’impacte del </a:t>
            </a:r>
            <a:r>
              <a:rPr lang="ca-ES" sz="1200" dirty="0" smtClean="0"/>
              <a:t>programa.</a:t>
            </a:r>
          </a:p>
          <a:p>
            <a:pPr marL="685800" lvl="1" indent="-228600">
              <a:buFont typeface="+mj-lt"/>
              <a:buAutoNum type="arabicPeriod"/>
            </a:pPr>
            <a:endParaRPr lang="ca-ES" sz="1200" b="1" dirty="0"/>
          </a:p>
          <a:p>
            <a:pPr marL="685800" lvl="1" indent="-228600">
              <a:buFont typeface="+mj-lt"/>
              <a:buAutoNum type="arabicPeriod"/>
            </a:pPr>
            <a:r>
              <a:rPr lang="ca-ES" sz="1200" b="1" dirty="0" smtClean="0"/>
              <a:t>Integrar a BDI/SIPAO informació </a:t>
            </a:r>
            <a:r>
              <a:rPr lang="ca-ES" sz="1200" b="1" dirty="0"/>
              <a:t>sobre la història </a:t>
            </a:r>
            <a:r>
              <a:rPr lang="ca-ES" sz="1200" b="1" dirty="0" smtClean="0"/>
              <a:t>laboral i d’atur de </a:t>
            </a:r>
            <a:r>
              <a:rPr lang="ca-ES" sz="1200" b="1" dirty="0"/>
              <a:t>les persones aturades</a:t>
            </a:r>
            <a:r>
              <a:rPr lang="ca-ES" sz="1200" dirty="0"/>
              <a:t>, </a:t>
            </a:r>
            <a:r>
              <a:rPr lang="ca-ES" sz="1200" dirty="0" smtClean="0"/>
              <a:t>completant el procés ja endegat d’incorporació d’informació provinent </a:t>
            </a:r>
            <a:r>
              <a:rPr lang="ca-ES" sz="1200" dirty="0"/>
              <a:t>de les bases de dades </a:t>
            </a:r>
            <a:r>
              <a:rPr lang="ca-ES" sz="1200" dirty="0" err="1"/>
              <a:t>d’afiliacions</a:t>
            </a:r>
            <a:r>
              <a:rPr lang="ca-ES" sz="1200" dirty="0"/>
              <a:t> de la seguretat </a:t>
            </a:r>
            <a:r>
              <a:rPr lang="ca-ES" sz="1200" dirty="0" smtClean="0"/>
              <a:t>social (AFI) </a:t>
            </a:r>
            <a:r>
              <a:rPr lang="ca-ES" sz="1200" dirty="0"/>
              <a:t>i del registre de contractes </a:t>
            </a:r>
            <a:r>
              <a:rPr lang="ca-ES" sz="1200" dirty="0" smtClean="0"/>
              <a:t>laborals (</a:t>
            </a:r>
            <a:r>
              <a:rPr lang="ca-ES" sz="1200" dirty="0" err="1" smtClean="0"/>
              <a:t>Contrata</a:t>
            </a:r>
            <a:r>
              <a:rPr lang="ca-ES" sz="1200" dirty="0" smtClean="0"/>
              <a:t>)</a:t>
            </a:r>
          </a:p>
          <a:p>
            <a:pPr marL="685800" lvl="1" indent="-228600">
              <a:buFont typeface="+mj-lt"/>
              <a:buAutoNum type="arabicPeriod"/>
            </a:pPr>
            <a:endParaRPr lang="ca-ES" sz="1200" dirty="0" smtClean="0"/>
          </a:p>
          <a:p>
            <a:pPr marL="685800" lvl="1" indent="-228600">
              <a:buFont typeface="+mj-lt"/>
              <a:buAutoNum type="arabicPeriod"/>
            </a:pPr>
            <a:r>
              <a:rPr lang="ca-ES" sz="1200" b="1" dirty="0" smtClean="0"/>
              <a:t>Integrar a BDI/SIPAO informació sobre els </a:t>
            </a:r>
            <a:r>
              <a:rPr lang="ca-ES" sz="1200" b="1" dirty="0"/>
              <a:t>factors personals i competencials que determinen l’ocupabilitat dels </a:t>
            </a:r>
            <a:r>
              <a:rPr lang="ca-ES" sz="1200" b="1" dirty="0" smtClean="0"/>
              <a:t>aturats registrats a Q</a:t>
            </a:r>
            <a:r>
              <a:rPr lang="ca-ES" sz="1200" dirty="0" smtClean="0"/>
              <a:t>, un cop aquest sistema d’informació completi la fase pilot i s’estengui a totes les Oficines de Treball. </a:t>
            </a:r>
          </a:p>
          <a:p>
            <a:pPr marL="685800" lvl="1" indent="-228600">
              <a:buFont typeface="+mj-lt"/>
              <a:buAutoNum type="arabicPeriod"/>
            </a:pPr>
            <a:endParaRPr lang="ca-ES" sz="1200" b="1" dirty="0"/>
          </a:p>
          <a:p>
            <a:pPr marL="685800" lvl="1" indent="-228600">
              <a:buFont typeface="+mj-lt"/>
              <a:buAutoNum type="arabicPeriod"/>
            </a:pPr>
            <a:r>
              <a:rPr lang="ca-ES" sz="1200" b="1" dirty="0"/>
              <a:t>Sol·licitar al Servicio Público de </a:t>
            </a:r>
            <a:r>
              <a:rPr lang="ca-ES" sz="1200" b="1" dirty="0" err="1"/>
              <a:t>Empleo</a:t>
            </a:r>
            <a:r>
              <a:rPr lang="ca-ES" sz="1200" b="1" dirty="0"/>
              <a:t> Estatal la incorporació a SICAS (i la posterior integració a la BDI/SIPAO) d’algunes variables personals addicionals </a:t>
            </a:r>
            <a:r>
              <a:rPr lang="ca-ES" sz="1200" dirty="0"/>
              <a:t>que poden resultar d’interès a l’hora de millorar la caracterització dels aturats i la construcció de grups de comparació en les avaluacions d’impacte, com per exemple: l’estat civil, el número de fills i llurs edats, i la percepció de l’estat de salut.</a:t>
            </a:r>
          </a:p>
          <a:p>
            <a:pPr marL="685800" lvl="1" indent="-228600">
              <a:buFont typeface="+mj-lt"/>
              <a:buAutoNum type="arabicPeriod"/>
            </a:pPr>
            <a:endParaRPr lang="ca-ES" sz="1200" dirty="0"/>
          </a:p>
        </p:txBody>
      </p:sp>
      <p:sp>
        <p:nvSpPr>
          <p:cNvPr id="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Tree>
    <p:extLst>
      <p:ext uri="{BB962C8B-B14F-4D97-AF65-F5344CB8AC3E}">
        <p14:creationId xmlns:p14="http://schemas.microsoft.com/office/powerpoint/2010/main" val="383066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
        <p:nvSpPr>
          <p:cNvPr id="9" name="Rectangle 8"/>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període 2013-2016 </a:t>
            </a:r>
            <a:r>
              <a:rPr lang="ca-ES" sz="1400" dirty="0" smtClean="0">
                <a:solidFill>
                  <a:srgbClr val="C00000"/>
                </a:solidFill>
              </a:rPr>
              <a:t>(Continuació)</a:t>
            </a:r>
          </a:p>
          <a:p>
            <a:r>
              <a:rPr lang="ca-ES" sz="1200" dirty="0" smtClean="0"/>
              <a:t> </a:t>
            </a:r>
            <a:endParaRPr lang="ca-ES" sz="1200" b="1" dirty="0" smtClean="0"/>
          </a:p>
          <a:p>
            <a:pPr marL="685800" lvl="1" indent="-228600">
              <a:buFont typeface="+mj-lt"/>
              <a:buAutoNum type="arabicPeriod" startAt="6"/>
            </a:pPr>
            <a:r>
              <a:rPr lang="ca-ES" sz="1200" b="1" dirty="0" smtClean="0"/>
              <a:t>Traçar </a:t>
            </a:r>
            <a:r>
              <a:rPr lang="ca-ES" sz="1200" b="1" dirty="0"/>
              <a:t>a BDI/SIPAO el procés de selecció dels participants de les polítiques actives</a:t>
            </a:r>
            <a:r>
              <a:rPr lang="ca-ES" sz="1200" dirty="0"/>
              <a:t>, identificant les persones que hagin mostrat interès a participar en un </a:t>
            </a:r>
            <a:r>
              <a:rPr lang="ca-ES" sz="1200" dirty="0" smtClean="0"/>
              <a:t>determinat programa (a través de Q), </a:t>
            </a:r>
            <a:r>
              <a:rPr lang="ca-ES" sz="1200" dirty="0"/>
              <a:t>que </a:t>
            </a:r>
            <a:r>
              <a:rPr lang="ca-ES" sz="1200" dirty="0" smtClean="0"/>
              <a:t>el SOC, l’Oficina </a:t>
            </a:r>
            <a:r>
              <a:rPr lang="ca-ES" sz="1200" dirty="0"/>
              <a:t>de Treball o el proveïdor del programa hagi considerat que complien el perfil per participar, que hagin estat entrevistats o hagin fet algun tipus de prova de selecció, o que hagin estat inclosos en una llista d’espera, ja que aquest tipus d’informació permet analitzar el procés de selecció dels programes i realitzar estimacions d’impacte dels programes robustes (vegeu el </a:t>
            </a:r>
            <a:r>
              <a:rPr lang="ca-ES" sz="1200" dirty="0">
                <a:solidFill>
                  <a:srgbClr val="C00000"/>
                </a:solidFill>
              </a:rPr>
              <a:t>Repte </a:t>
            </a:r>
            <a:r>
              <a:rPr lang="ca-ES" sz="1200" dirty="0" smtClean="0">
                <a:solidFill>
                  <a:srgbClr val="C00000"/>
                </a:solidFill>
              </a:rPr>
              <a:t>4</a:t>
            </a:r>
            <a:r>
              <a:rPr lang="ca-ES" sz="1200" dirty="0" smtClean="0"/>
              <a:t>)</a:t>
            </a:r>
          </a:p>
          <a:p>
            <a:pPr marL="685800" lvl="1" indent="-228600">
              <a:buFont typeface="+mj-lt"/>
              <a:buAutoNum type="arabicPeriod" startAt="6"/>
            </a:pPr>
            <a:endParaRPr lang="ca-ES" sz="1200" dirty="0"/>
          </a:p>
          <a:p>
            <a:pPr marL="685800" lvl="1" indent="-228600">
              <a:buFont typeface="+mj-lt"/>
              <a:buAutoNum type="arabicPeriod" startAt="6"/>
            </a:pPr>
            <a:r>
              <a:rPr lang="ca-ES" sz="1200" b="1" dirty="0"/>
              <a:t>Integrar a SIPAO informació sobre la percepció i temps restant de prestacions i subsidis d’atur, si s’obté autorització de l’INEM</a:t>
            </a:r>
            <a:r>
              <a:rPr lang="ca-ES" sz="1200" dirty="0"/>
              <a:t>, ja que és una informació clau per la caracterització dels aturats i la construcció de grups de comparació en les avaluacions d’impacte.</a:t>
            </a:r>
          </a:p>
          <a:p>
            <a:pPr marL="685800" lvl="1" indent="-228600">
              <a:buFont typeface="+mj-lt"/>
              <a:buAutoNum type="arabicPeriod" startAt="6"/>
            </a:pPr>
            <a:endParaRPr lang="ca-ES" sz="1200" dirty="0"/>
          </a:p>
          <a:p>
            <a:pPr marL="685800" lvl="1" indent="-228600">
              <a:buFont typeface="+mj-lt"/>
              <a:buAutoNum type="arabicPeriod" startAt="6"/>
            </a:pPr>
            <a:r>
              <a:rPr lang="ca-ES" sz="1200" b="1" dirty="0" smtClean="0"/>
              <a:t>Desenvolupar </a:t>
            </a:r>
            <a:r>
              <a:rPr lang="ca-ES" sz="1200" b="1" dirty="0"/>
              <a:t>un sistema de control de la gestió i de la qualitat de les dades</a:t>
            </a:r>
            <a:r>
              <a:rPr lang="ca-ES" sz="1200" dirty="0"/>
              <a:t> de SIPAO i de les bases de dades que l’alimenten, que garanteixi el caràcter acurat de la informació</a:t>
            </a:r>
            <a:r>
              <a:rPr lang="ca-ES" sz="1200" dirty="0" smtClean="0"/>
              <a:t>.</a:t>
            </a:r>
          </a:p>
          <a:p>
            <a:pPr marL="685800" lvl="1" indent="-228600">
              <a:buFont typeface="+mj-lt"/>
              <a:buAutoNum type="arabicPeriod" startAt="6"/>
            </a:pPr>
            <a:endParaRPr lang="ca-ES" sz="1200" dirty="0"/>
          </a:p>
          <a:p>
            <a:pPr marL="685800" lvl="1" indent="-228600">
              <a:buFont typeface="+mj-lt"/>
              <a:buAutoNum type="arabicPeriod" startAt="6"/>
            </a:pPr>
            <a:r>
              <a:rPr lang="ca-ES" sz="1200" b="1" dirty="0" smtClean="0"/>
              <a:t>Posar a la disposici</a:t>
            </a:r>
            <a:r>
              <a:rPr lang="ca-ES" sz="1200" b="1" dirty="0"/>
              <a:t>ó</a:t>
            </a:r>
            <a:r>
              <a:rPr lang="ca-ES" sz="1200" b="1" dirty="0" smtClean="0"/>
              <a:t> de la comunitat recercadora la </a:t>
            </a:r>
            <a:r>
              <a:rPr lang="ca-ES" sz="1200" b="1" dirty="0"/>
              <a:t>base de </a:t>
            </a:r>
            <a:r>
              <a:rPr lang="ca-ES" sz="1200" b="1" dirty="0" smtClean="0"/>
              <a:t>dades</a:t>
            </a:r>
            <a:r>
              <a:rPr lang="ca-ES" sz="1200" dirty="0" smtClean="0"/>
              <a:t>, </a:t>
            </a:r>
            <a:r>
              <a:rPr lang="ca-ES" sz="1200" dirty="0"/>
              <a:t>amb les cauteles legals </a:t>
            </a:r>
            <a:r>
              <a:rPr lang="ca-ES" sz="1200" dirty="0" smtClean="0"/>
              <a:t>i de protecció de les dades personals oportunes</a:t>
            </a:r>
            <a:r>
              <a:rPr lang="ca-ES" sz="1200" dirty="0"/>
              <a:t>, </a:t>
            </a:r>
            <a:r>
              <a:rPr lang="ca-ES" sz="1200" dirty="0" smtClean="0"/>
              <a:t>per maximitzar la </a:t>
            </a:r>
            <a:r>
              <a:rPr lang="ca-ES" sz="1200" dirty="0"/>
              <a:t>generació de </a:t>
            </a:r>
            <a:r>
              <a:rPr lang="ca-ES" sz="1200" dirty="0" smtClean="0"/>
              <a:t>coneixement, reduir el cost d’extracció de dades actual per atendre les demandes de dades individualment, i promoure la independència </a:t>
            </a:r>
            <a:r>
              <a:rPr lang="ca-ES" sz="1200" dirty="0"/>
              <a:t>en l’anàlisi. </a:t>
            </a:r>
            <a:endParaRPr lang="ca-ES" sz="1200" dirty="0" smtClean="0"/>
          </a:p>
          <a:p>
            <a:pPr marL="685800" lvl="1" indent="-228600">
              <a:buFont typeface="+mj-lt"/>
              <a:buAutoNum type="arabicPeriod" startAt="6"/>
            </a:pPr>
            <a:endParaRPr lang="ca-ES" sz="1200" dirty="0" smtClean="0"/>
          </a:p>
          <a:p>
            <a:pPr marL="685800" lvl="1" indent="-228600">
              <a:buFont typeface="+mj-lt"/>
              <a:buAutoNum type="arabicPeriod" startAt="6"/>
            </a:pPr>
            <a:r>
              <a:rPr lang="ca-ES" sz="1200" b="1" dirty="0" smtClean="0"/>
              <a:t>Dissenyar i implementar una enquesta periòdica sobre </a:t>
            </a:r>
            <a:r>
              <a:rPr lang="ca-ES" sz="1200" b="1" dirty="0"/>
              <a:t>mostres d’aturats </a:t>
            </a:r>
            <a:r>
              <a:rPr lang="ca-ES" sz="1200" dirty="0" smtClean="0"/>
              <a:t>que enriqueixi la </a:t>
            </a:r>
            <a:r>
              <a:rPr lang="ca-ES" sz="1200" dirty="0"/>
              <a:t>informació administrativa </a:t>
            </a:r>
            <a:r>
              <a:rPr lang="ca-ES" sz="1200" dirty="0" smtClean="0"/>
              <a:t>disponible a SIPAO. </a:t>
            </a:r>
            <a:r>
              <a:rPr lang="ca-ES" sz="1200" dirty="0"/>
              <a:t>En el cas d’Alemanya, per exemple, existeix des de l’any 2008 una enquesta realitzada sobre una mostra de 20.000 aturats, extrets </a:t>
            </a:r>
            <a:r>
              <a:rPr lang="ca-ES" sz="1200" dirty="0" smtClean="0"/>
              <a:t>del registre de l’atur, </a:t>
            </a:r>
            <a:r>
              <a:rPr lang="ca-ES" sz="1200" dirty="0"/>
              <a:t>que aporta informació sobre atributs rellevants a l’hora d’avaluar l’impacte de les </a:t>
            </a:r>
            <a:r>
              <a:rPr lang="ca-ES" sz="1200" dirty="0" smtClean="0"/>
              <a:t>polítiques actives: </a:t>
            </a:r>
            <a:r>
              <a:rPr lang="ca-ES" sz="1200" dirty="0"/>
              <a:t>actituds, factors psicològics, abast de les xarxes socials, intensitat de la cerca de de feina, etc. </a:t>
            </a:r>
            <a:endParaRPr lang="ca-ES" sz="1200" dirty="0" smtClean="0"/>
          </a:p>
          <a:p>
            <a:pPr marL="685800" lvl="1" indent="-228600">
              <a:buFont typeface="+mj-lt"/>
              <a:buAutoNum type="arabicPeriod" startAt="6"/>
            </a:pPr>
            <a:endParaRPr lang="ca-ES" sz="1200" dirty="0"/>
          </a:p>
          <a:p>
            <a:pPr marL="685800" lvl="1" indent="-228600">
              <a:buFont typeface="+mj-lt"/>
              <a:buAutoNum type="arabicPeriod" startAt="6"/>
            </a:pPr>
            <a:endParaRPr lang="ca-ES" sz="1200" b="1" dirty="0" smtClean="0"/>
          </a:p>
          <a:p>
            <a:r>
              <a:rPr lang="ca-ES" sz="1200" dirty="0"/>
              <a:t> </a:t>
            </a:r>
          </a:p>
          <a:p>
            <a:r>
              <a:rPr lang="ca-ES" sz="1200" dirty="0"/>
              <a:t> </a:t>
            </a:r>
          </a:p>
          <a:p>
            <a:pPr marL="685800" lvl="1" indent="-228600">
              <a:buFont typeface="+mj-lt"/>
              <a:buAutoNum type="arabicPeriod"/>
            </a:pPr>
            <a:endParaRPr lang="ca-ES" sz="1200" dirty="0" smtClean="0"/>
          </a:p>
          <a:p>
            <a:pPr marL="685800" lvl="1" indent="-228600">
              <a:buFont typeface="+mj-lt"/>
              <a:buAutoNum type="arabicPeriod"/>
            </a:pPr>
            <a:endParaRPr lang="ca-ES" sz="1200" dirty="0"/>
          </a:p>
          <a:p>
            <a:endParaRPr lang="ca-ES" sz="1200" dirty="0"/>
          </a:p>
          <a:p>
            <a:endParaRPr lang="ca-ES" sz="1200" dirty="0"/>
          </a:p>
          <a:p>
            <a:endParaRPr lang="ca-ES" sz="1200" dirty="0"/>
          </a:p>
          <a:p>
            <a:endParaRPr lang="ca-ES" sz="1200" b="1" dirty="0" smtClean="0">
              <a:solidFill>
                <a:srgbClr val="C00000"/>
              </a:solidFill>
            </a:endParaRPr>
          </a:p>
          <a:p>
            <a:endParaRPr lang="ca-ES" sz="1200" dirty="0" smtClean="0"/>
          </a:p>
        </p:txBody>
      </p:sp>
      <p:sp>
        <p:nvSpPr>
          <p:cNvPr id="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Tree>
    <p:extLst>
      <p:ext uri="{BB962C8B-B14F-4D97-AF65-F5344CB8AC3E}">
        <p14:creationId xmlns:p14="http://schemas.microsoft.com/office/powerpoint/2010/main" val="179840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0" y="980728"/>
            <a:ext cx="9087264" cy="648072"/>
          </a:xfrm>
        </p:spPr>
        <p:txBody>
          <a:bodyPr>
            <a:noAutofit/>
          </a:body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4" name="Rectangle 3"/>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Els límits de la inserció laboral als sis mesos</a:t>
            </a:r>
          </a:p>
          <a:p>
            <a:endParaRPr lang="ca-ES" sz="1200" dirty="0" smtClean="0"/>
          </a:p>
          <a:p>
            <a:r>
              <a:rPr lang="ca-ES" sz="1200" dirty="0" smtClean="0"/>
              <a:t>L’objectiu </a:t>
            </a:r>
            <a:r>
              <a:rPr lang="ca-ES" sz="1200" dirty="0"/>
              <a:t>de les </a:t>
            </a:r>
            <a:r>
              <a:rPr lang="ca-ES" sz="1200" dirty="0" smtClean="0"/>
              <a:t>polítiques actives d’ocupació </a:t>
            </a:r>
            <a:r>
              <a:rPr lang="ca-ES" sz="1200" dirty="0"/>
              <a:t>és incrementar la participació dels beneficiaris en el mercat laboral. Tanmateix,  què vol dir, exactament, la inserció en el mercat laboral i com mesurar-ho són </a:t>
            </a:r>
            <a:r>
              <a:rPr lang="ca-ES" sz="1200" dirty="0" smtClean="0"/>
              <a:t>qüestions </a:t>
            </a:r>
            <a:r>
              <a:rPr lang="ca-ES" sz="1200" dirty="0"/>
              <a:t>obertes a diferents </a:t>
            </a:r>
            <a:r>
              <a:rPr lang="ca-ES" sz="1200" dirty="0" smtClean="0"/>
              <a:t>definicions.</a:t>
            </a:r>
          </a:p>
          <a:p>
            <a:r>
              <a:rPr lang="ca-ES" sz="1200" dirty="0" smtClean="0"/>
              <a:t> </a:t>
            </a:r>
            <a:endParaRPr lang="ca-ES" sz="1200" dirty="0"/>
          </a:p>
          <a:p>
            <a:r>
              <a:rPr lang="ca-ES" sz="1200" dirty="0"/>
              <a:t>El SOC empra de forma ordinària l’indicador bàsic d’inserció, segons el qual es considera que una persona està inserida en el mercat de treball quan té, com a mínim, un contracte registrat a la base de dades de contractes </a:t>
            </a:r>
            <a:r>
              <a:rPr lang="ca-ES" sz="1200" dirty="0" smtClean="0"/>
              <a:t>(</a:t>
            </a:r>
            <a:r>
              <a:rPr lang="ca-ES" sz="1200" dirty="0" err="1" smtClean="0"/>
              <a:t>Contrat</a:t>
            </a:r>
            <a:r>
              <a:rPr lang="ca-ES" sz="1200" dirty="0" err="1"/>
              <a:t>a</a:t>
            </a:r>
            <a:r>
              <a:rPr lang="ca-ES" sz="1200" dirty="0" smtClean="0"/>
              <a:t>) des </a:t>
            </a:r>
            <a:r>
              <a:rPr lang="ca-ES" sz="1200" dirty="0"/>
              <a:t>de la data d’inici de la participació al programa fins als sis mesos posteriors a la finalització.   Aquest indicador respon al requeriments de justificació del Programa Operatiu de Competitivitat Regional i Ocupació del Fons Social Europeu i de les accions amb càrrec als Pressupostos Generals de l’Estat; i s’empra, igualment, per valorar les entitats sol·licitants  de subvencions en les convocatòries de concurrència competitiva del SOC</a:t>
            </a:r>
            <a:r>
              <a:rPr lang="ca-ES" sz="1200" dirty="0" smtClean="0"/>
              <a:t>.</a:t>
            </a:r>
          </a:p>
          <a:p>
            <a:endParaRPr lang="ca-ES" sz="1200" dirty="0"/>
          </a:p>
          <a:p>
            <a:r>
              <a:rPr lang="ca-ES" sz="1200" dirty="0"/>
              <a:t>Això no obstant, </a:t>
            </a:r>
            <a:r>
              <a:rPr lang="ca-ES" sz="1200" b="1" dirty="0"/>
              <a:t>l’indicador bàsic d’inserció no és </a:t>
            </a:r>
            <a:r>
              <a:rPr lang="ca-ES" sz="1200" b="1" dirty="0" smtClean="0"/>
              <a:t>el </a:t>
            </a:r>
            <a:r>
              <a:rPr lang="ca-ES" sz="1200" b="1" dirty="0"/>
              <a:t>millor indicador per a l’avaluació de les polítiques actives</a:t>
            </a:r>
            <a:r>
              <a:rPr lang="ca-ES" sz="1200" dirty="0"/>
              <a:t>, ja </a:t>
            </a:r>
            <a:r>
              <a:rPr lang="ca-ES" sz="1200" dirty="0" smtClean="0"/>
              <a:t>que no captura de forma prou sensible i matisada els diversos efectes possibles de les polítiques actives: </a:t>
            </a:r>
          </a:p>
          <a:p>
            <a:endParaRPr lang="ca-ES" sz="1200" dirty="0" smtClean="0"/>
          </a:p>
          <a:p>
            <a:pPr marL="628650" lvl="1" indent="-171450">
              <a:buFont typeface="Arial" pitchFamily="34" charset="0"/>
              <a:buChar char="•"/>
            </a:pPr>
            <a:r>
              <a:rPr lang="ca-ES" sz="1200" dirty="0" smtClean="0"/>
              <a:t>No </a:t>
            </a:r>
            <a:r>
              <a:rPr lang="ca-ES" sz="1200" dirty="0"/>
              <a:t>és sensible al </a:t>
            </a:r>
            <a:r>
              <a:rPr lang="ca-ES" sz="1200" b="1" dirty="0"/>
              <a:t>temps transcorregut fins a la inserció laboral </a:t>
            </a:r>
            <a:r>
              <a:rPr lang="ca-ES" sz="1200" dirty="0"/>
              <a:t>ni a diferents intensitats de la participació laboral (no distingeix, per exemple entre haver treballat una setmana o haver-ne treballat vint-i-quatre</a:t>
            </a:r>
            <a:r>
              <a:rPr lang="ca-ES" sz="1200" dirty="0" smtClean="0"/>
              <a:t>)</a:t>
            </a:r>
          </a:p>
          <a:p>
            <a:pPr marL="628650" lvl="1" indent="-171450">
              <a:buFont typeface="Arial" pitchFamily="34" charset="0"/>
              <a:buChar char="•"/>
            </a:pPr>
            <a:r>
              <a:rPr lang="ca-ES" sz="1200" dirty="0" smtClean="0"/>
              <a:t>No és sensible a la </a:t>
            </a:r>
            <a:r>
              <a:rPr lang="ca-ES" sz="1200" b="1" dirty="0" smtClean="0"/>
              <a:t>qualitat de la participació laboral </a:t>
            </a:r>
            <a:r>
              <a:rPr lang="ca-ES" sz="1200" dirty="0" smtClean="0"/>
              <a:t>(tipus de contracte, salari o l’adequació amb les qualificacions o expectatives professionals de l’aturat). </a:t>
            </a:r>
            <a:r>
              <a:rPr lang="ca-ES" sz="1200" dirty="0"/>
              <a:t> </a:t>
            </a:r>
            <a:endParaRPr lang="ca-ES" sz="1200" dirty="0" smtClean="0"/>
          </a:p>
          <a:p>
            <a:pPr marL="628650" lvl="1" indent="-171450">
              <a:buFont typeface="Arial" pitchFamily="34" charset="0"/>
              <a:buChar char="•"/>
            </a:pPr>
            <a:r>
              <a:rPr lang="ca-ES" sz="1200" b="1" dirty="0" smtClean="0"/>
              <a:t>Limita el </a:t>
            </a:r>
            <a:r>
              <a:rPr lang="ca-ES" sz="1200" b="1" dirty="0"/>
              <a:t>període de seguiment als sis mesos posteriors al programa</a:t>
            </a:r>
            <a:r>
              <a:rPr lang="ca-ES" sz="1200" dirty="0"/>
              <a:t>, la qual cosa no sempre es correspon amb el període en què les polítiques actives poden arribar a produir impactes. </a:t>
            </a:r>
            <a:endParaRPr lang="ca-ES" sz="1200" dirty="0" smtClean="0"/>
          </a:p>
          <a:p>
            <a:pPr marL="628650" lvl="1" indent="-171450">
              <a:buFont typeface="Arial" pitchFamily="34" charset="0"/>
              <a:buChar char="•"/>
            </a:pPr>
            <a:r>
              <a:rPr lang="ca-ES" sz="1200" b="1" dirty="0" smtClean="0"/>
              <a:t>No detecta </a:t>
            </a:r>
            <a:r>
              <a:rPr lang="ca-ES" sz="1200" b="1" dirty="0"/>
              <a:t>la participació laboral dels qui opten per esdevenir autònoms</a:t>
            </a:r>
            <a:r>
              <a:rPr lang="ca-ES" sz="1200" dirty="0"/>
              <a:t>, ja que aquestes altes no es registren a </a:t>
            </a:r>
            <a:r>
              <a:rPr lang="ca-ES" sz="1200" dirty="0" err="1" smtClean="0"/>
              <a:t>Contrat</a:t>
            </a:r>
            <a:r>
              <a:rPr lang="ca-ES" sz="1200" dirty="0" err="1"/>
              <a:t>a</a:t>
            </a:r>
            <a:r>
              <a:rPr lang="ca-ES" sz="1200" dirty="0" smtClean="0"/>
              <a:t>.</a:t>
            </a:r>
          </a:p>
          <a:p>
            <a:endParaRPr lang="ca-ES" sz="1200" dirty="0"/>
          </a:p>
          <a:p>
            <a:pPr defTabSz="457200" eaLnBrk="0" hangingPunct="0">
              <a:lnSpc>
                <a:spcPct val="90000"/>
              </a:lnSpc>
              <a:spcBef>
                <a:spcPct val="20000"/>
              </a:spcBef>
              <a:spcAft>
                <a:spcPct val="25000"/>
              </a:spcAft>
            </a:pPr>
            <a:endParaRPr lang="ca-ES" sz="1200" b="0" u="none" dirty="0" smtClean="0">
              <a:solidFill>
                <a:schemeClr val="tx1"/>
              </a:solidFill>
              <a:latin typeface="Calibri" pitchFamily="34" charset="0"/>
            </a:endParaRPr>
          </a:p>
        </p:txBody>
      </p:sp>
      <p:sp>
        <p:nvSpPr>
          <p:cNvPr id="5" name="QuadreDeText 4"/>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388932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0" y="980728"/>
            <a:ext cx="9087264" cy="648072"/>
          </a:xfrm>
        </p:spPr>
        <p:txBody>
          <a:bodyPr>
            <a:noAutofit/>
          </a:body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4" name="Rectangle 3"/>
          <p:cNvSpPr>
            <a:spLocks/>
          </p:cNvSpPr>
          <p:nvPr/>
        </p:nvSpPr>
        <p:spPr bwMode="auto">
          <a:xfrm>
            <a:off x="539549" y="191683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limitacions de l’indicador bàsic d’inserció, segons els tècnics del SOC</a:t>
            </a:r>
          </a:p>
          <a:p>
            <a:endParaRPr lang="ca-ES" sz="1200" dirty="0" smtClean="0"/>
          </a:p>
          <a:p>
            <a:r>
              <a:rPr lang="ca-ES" sz="1200" dirty="0"/>
              <a:t>L</a:t>
            </a:r>
            <a:r>
              <a:rPr lang="ca-ES" sz="1200" dirty="0" smtClean="0"/>
              <a:t>a </a:t>
            </a:r>
            <a:r>
              <a:rPr lang="ca-ES" sz="1200" dirty="0"/>
              <a:t>majoria de persones entrevistades coincideixen a assenyalar que l’instrument de mesura de l’impacte els resulta insatisfactori, bé </a:t>
            </a:r>
            <a:r>
              <a:rPr lang="ca-ES" sz="1200" dirty="0" smtClean="0"/>
              <a:t>perquè </a:t>
            </a:r>
            <a:r>
              <a:rPr lang="ca-ES" sz="1200" b="1" dirty="0"/>
              <a:t>és poc sensible a la intensitat i qualitat de la inserció laboral</a:t>
            </a:r>
            <a:r>
              <a:rPr lang="ca-ES" sz="1200" dirty="0"/>
              <a:t>, bé per què </a:t>
            </a:r>
            <a:r>
              <a:rPr lang="ca-ES" sz="1200" b="1" dirty="0"/>
              <a:t>no mesura la correspondència entre el tipus de feina i el programa en què s’ha participat</a:t>
            </a:r>
            <a:r>
              <a:rPr lang="ca-ES" sz="1200" dirty="0" smtClean="0"/>
              <a:t>:</a:t>
            </a:r>
          </a:p>
          <a:p>
            <a:endParaRPr lang="ca-ES" sz="1200" dirty="0"/>
          </a:p>
          <a:p>
            <a:endParaRPr lang="ca-ES" sz="1200" dirty="0"/>
          </a:p>
          <a:p>
            <a:pPr defTabSz="457200" eaLnBrk="0" hangingPunct="0">
              <a:lnSpc>
                <a:spcPct val="90000"/>
              </a:lnSpc>
              <a:spcBef>
                <a:spcPct val="20000"/>
              </a:spcBef>
              <a:spcAft>
                <a:spcPct val="25000"/>
              </a:spcAft>
            </a:pPr>
            <a:endParaRPr lang="ca-ES" sz="1200" b="0" u="none" dirty="0" smtClean="0">
              <a:solidFill>
                <a:schemeClr val="tx1"/>
              </a:solidFill>
              <a:latin typeface="Calibri" pitchFamily="34" charset="0"/>
            </a:endParaRPr>
          </a:p>
        </p:txBody>
      </p:sp>
      <p:sp>
        <p:nvSpPr>
          <p:cNvPr id="3" name="Rectangle 2"/>
          <p:cNvSpPr/>
          <p:nvPr/>
        </p:nvSpPr>
        <p:spPr>
          <a:xfrm>
            <a:off x="1187624" y="3136900"/>
            <a:ext cx="6696744" cy="2308324"/>
          </a:xfrm>
          <a:prstGeom prst="rect">
            <a:avLst/>
          </a:prstGeom>
        </p:spPr>
        <p:txBody>
          <a:bodyPr wrap="square">
            <a:spAutoFit/>
          </a:bodyPr>
          <a:lstStyle/>
          <a:p>
            <a:pPr lvl="1" defTabSz="500063">
              <a:tabLst>
                <a:tab pos="7083425" algn="l"/>
              </a:tabLst>
            </a:pPr>
            <a:r>
              <a:rPr lang="ca-ES" sz="1200" dirty="0">
                <a:solidFill>
                  <a:schemeClr val="tx1">
                    <a:lumMod val="75000"/>
                    <a:lumOff val="25000"/>
                  </a:schemeClr>
                </a:solidFill>
              </a:rPr>
              <a:t>“Nosaltres comprovem a </a:t>
            </a:r>
            <a:r>
              <a:rPr lang="ca-ES" sz="1200" dirty="0" err="1">
                <a:solidFill>
                  <a:schemeClr val="tx1">
                    <a:lumMod val="75000"/>
                    <a:lumOff val="25000"/>
                  </a:schemeClr>
                </a:solidFill>
              </a:rPr>
              <a:t>Contrat</a:t>
            </a:r>
            <a:r>
              <a:rPr lang="ca-ES" sz="1200" dirty="0">
                <a:solidFill>
                  <a:schemeClr val="tx1">
                    <a:lumMod val="75000"/>
                    <a:lumOff val="25000"/>
                  </a:schemeClr>
                </a:solidFill>
              </a:rPr>
              <a:t>@ si hi ha algun contracte en els sis mesos posteriors a finalitzar la formació, i mirem si treballen en qualsevol àmbit, amb independència de si té a veure amb la formació que han rebut. Però ens agradaria saber si hi ha alguna relació”</a:t>
            </a:r>
          </a:p>
          <a:p>
            <a:pPr lvl="1" defTabSz="500063">
              <a:tabLst>
                <a:tab pos="7083425" algn="l"/>
              </a:tabLst>
            </a:pPr>
            <a:endParaRPr lang="ca-ES" sz="1200" dirty="0">
              <a:solidFill>
                <a:schemeClr val="tx1">
                  <a:lumMod val="75000"/>
                  <a:lumOff val="25000"/>
                </a:schemeClr>
              </a:solidFill>
            </a:endParaRPr>
          </a:p>
          <a:p>
            <a:pPr lvl="1" defTabSz="500063">
              <a:tabLst>
                <a:tab pos="7083425" algn="l"/>
              </a:tabLst>
            </a:pPr>
            <a:r>
              <a:rPr lang="ca-ES" sz="1200" dirty="0">
                <a:solidFill>
                  <a:schemeClr val="tx1">
                    <a:lumMod val="75000"/>
                    <a:lumOff val="25000"/>
                  </a:schemeClr>
                </a:solidFill>
              </a:rPr>
              <a:t>“Hem de ser més efectius no només en aconseguir contractacions, sinó en què aquestes contractacions siguin sostenibles en el temps. Volem veure la inserció a més llarg termini. Ara un sol dia de contracte ja compta. La nostra mesura és molt poc fina.”</a:t>
            </a:r>
          </a:p>
          <a:p>
            <a:pPr lvl="1" defTabSz="500063">
              <a:tabLst>
                <a:tab pos="7083425" algn="l"/>
              </a:tabLst>
            </a:pPr>
            <a:endParaRPr lang="ca-ES" sz="1200" dirty="0">
              <a:solidFill>
                <a:schemeClr val="tx1">
                  <a:lumMod val="75000"/>
                  <a:lumOff val="25000"/>
                </a:schemeClr>
              </a:solidFill>
            </a:endParaRPr>
          </a:p>
          <a:p>
            <a:pPr lvl="1" defTabSz="500063">
              <a:tabLst>
                <a:tab pos="7083425" algn="l"/>
              </a:tabLst>
            </a:pPr>
            <a:r>
              <a:rPr lang="ca-ES" sz="1200" dirty="0">
                <a:solidFill>
                  <a:schemeClr val="tx1">
                    <a:lumMod val="75000"/>
                    <a:lumOff val="25000"/>
                  </a:schemeClr>
                </a:solidFill>
              </a:rPr>
              <a:t>“A mi m’interessa la inserció objectiva, identificant si la inserció té a veure amb el programa que han fet o amb el tipus de feina que volien fer. Per exemple, m’interessaria saber si un enginyer ha trobat feina en una discoteca perquè no n’ha pogut trobar cap altra.”</a:t>
            </a:r>
          </a:p>
          <a:p>
            <a:pPr lvl="1" defTabSz="500063">
              <a:tabLst>
                <a:tab pos="7083425" algn="l"/>
              </a:tabLst>
            </a:pPr>
            <a:endParaRPr lang="ca-ES" sz="1200" dirty="0">
              <a:solidFill>
                <a:schemeClr val="tx1">
                  <a:lumMod val="75000"/>
                  <a:lumOff val="25000"/>
                </a:schemeClr>
              </a:solidFill>
            </a:endParaRPr>
          </a:p>
        </p:txBody>
      </p:sp>
      <p:sp>
        <p:nvSpPr>
          <p:cNvPr id="6" name="QuadreDeText 5"/>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225002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0" y="980728"/>
            <a:ext cx="9087264" cy="648072"/>
          </a:xfrm>
        </p:spPr>
        <p:txBody>
          <a:bodyPr>
            <a:noAutofit/>
          </a:body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4" name="Rectangle 3"/>
          <p:cNvSpPr>
            <a:spLocks/>
          </p:cNvSpPr>
          <p:nvPr/>
        </p:nvSpPr>
        <p:spPr bwMode="auto">
          <a:xfrm>
            <a:off x="539549" y="191683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limitacions de l’indicador bàsic d’inserció, segons els tècnics del SOC</a:t>
            </a:r>
          </a:p>
          <a:p>
            <a:endParaRPr lang="ca-ES" sz="1200" dirty="0" smtClean="0"/>
          </a:p>
          <a:p>
            <a:r>
              <a:rPr lang="ca-ES" sz="1200" dirty="0"/>
              <a:t>Igualment, existeix per part d’alguns entrevistats la inquietud per identificar </a:t>
            </a:r>
            <a:r>
              <a:rPr lang="ca-ES" sz="1200" b="1" i="1" dirty="0" err="1"/>
              <a:t>outcomes</a:t>
            </a:r>
            <a:r>
              <a:rPr lang="ca-ES" sz="1200" b="1" dirty="0"/>
              <a:t> intermedis (</a:t>
            </a:r>
            <a:r>
              <a:rPr lang="ca-ES" sz="1200" b="1" dirty="0" smtClean="0"/>
              <a:t>precursors </a:t>
            </a:r>
            <a:r>
              <a:rPr lang="ca-ES" sz="1200" b="1" dirty="0"/>
              <a:t>a la inserció laboral</a:t>
            </a:r>
            <a:r>
              <a:rPr lang="ca-ES" sz="1200" b="1" dirty="0" smtClean="0"/>
              <a:t>)</a:t>
            </a:r>
            <a:r>
              <a:rPr lang="ca-ES" sz="1200" dirty="0" smtClean="0"/>
              <a:t>, </a:t>
            </a:r>
            <a:r>
              <a:rPr lang="ca-ES" sz="1200" dirty="0"/>
              <a:t>així com instruments vàlids i fiables per mesurar-los:</a:t>
            </a:r>
          </a:p>
          <a:p>
            <a:endParaRPr lang="ca-ES" sz="1200" dirty="0"/>
          </a:p>
          <a:p>
            <a:endParaRPr lang="ca-ES" sz="1200" dirty="0"/>
          </a:p>
          <a:p>
            <a:pPr defTabSz="457200" eaLnBrk="0" hangingPunct="0">
              <a:lnSpc>
                <a:spcPct val="90000"/>
              </a:lnSpc>
              <a:spcBef>
                <a:spcPct val="20000"/>
              </a:spcBef>
              <a:spcAft>
                <a:spcPct val="25000"/>
              </a:spcAft>
            </a:pPr>
            <a:endParaRPr lang="ca-ES" sz="1200" b="0" u="none" dirty="0" smtClean="0">
              <a:solidFill>
                <a:schemeClr val="tx1"/>
              </a:solidFill>
              <a:latin typeface="Calibri" pitchFamily="34" charset="0"/>
            </a:endParaRPr>
          </a:p>
        </p:txBody>
      </p:sp>
      <p:sp>
        <p:nvSpPr>
          <p:cNvPr id="3" name="Rectangle 2"/>
          <p:cNvSpPr/>
          <p:nvPr/>
        </p:nvSpPr>
        <p:spPr>
          <a:xfrm>
            <a:off x="1043608" y="3196133"/>
            <a:ext cx="6696744" cy="1384995"/>
          </a:xfrm>
          <a:prstGeom prst="rect">
            <a:avLst/>
          </a:prstGeom>
        </p:spPr>
        <p:txBody>
          <a:bodyPr wrap="square">
            <a:spAutoFit/>
          </a:bodyPr>
          <a:lstStyle/>
          <a:p>
            <a:pPr lvl="1" defTabSz="500063">
              <a:tabLst>
                <a:tab pos="7083425" algn="l"/>
              </a:tabLst>
            </a:pPr>
            <a:r>
              <a:rPr lang="ca-ES" sz="1200" dirty="0">
                <a:solidFill>
                  <a:schemeClr val="tx1">
                    <a:lumMod val="75000"/>
                    <a:lumOff val="25000"/>
                  </a:schemeClr>
                </a:solidFill>
              </a:rPr>
              <a:t>“En un temps en què trobar feina és molt difícil, hauríem de trobar la manera de identificar impactes </a:t>
            </a:r>
            <a:r>
              <a:rPr lang="ca-ES" sz="1200" dirty="0" err="1">
                <a:solidFill>
                  <a:schemeClr val="tx1">
                    <a:lumMod val="75000"/>
                    <a:lumOff val="25000"/>
                  </a:schemeClr>
                </a:solidFill>
              </a:rPr>
              <a:t>pre</a:t>
            </a:r>
            <a:r>
              <a:rPr lang="ca-ES" sz="1200" dirty="0">
                <a:solidFill>
                  <a:schemeClr val="tx1">
                    <a:lumMod val="75000"/>
                    <a:lumOff val="25000"/>
                  </a:schemeClr>
                </a:solidFill>
              </a:rPr>
              <a:t>-laborals, que ens permetin comprovar si aquell programa ha servit d’alguna cosa a l’aturat, encara que de moment no hagi trobat feina”</a:t>
            </a:r>
          </a:p>
          <a:p>
            <a:pPr lvl="1" defTabSz="500063">
              <a:tabLst>
                <a:tab pos="7083425" algn="l"/>
              </a:tabLst>
            </a:pPr>
            <a:endParaRPr lang="ca-ES" sz="1200" dirty="0">
              <a:solidFill>
                <a:schemeClr val="tx1">
                  <a:lumMod val="75000"/>
                  <a:lumOff val="25000"/>
                </a:schemeClr>
              </a:solidFill>
            </a:endParaRPr>
          </a:p>
          <a:p>
            <a:pPr lvl="1" defTabSz="500063">
              <a:tabLst>
                <a:tab pos="7083425" algn="l"/>
              </a:tabLst>
            </a:pPr>
            <a:r>
              <a:rPr lang="ca-ES" sz="1200" dirty="0">
                <a:solidFill>
                  <a:schemeClr val="tx1">
                    <a:lumMod val="75000"/>
                    <a:lumOff val="25000"/>
                  </a:schemeClr>
                </a:solidFill>
              </a:rPr>
              <a:t>“A nosaltres ens fan informar la inserció a sis mesos, però això està desvinculat d’una part dels objectius de la formació ocupacional. Ens hauríem de demanar si els hem qualificat bé, no només si han trobat feina. Però en això no s’hi para prou atenció”</a:t>
            </a:r>
          </a:p>
        </p:txBody>
      </p:sp>
      <p:sp>
        <p:nvSpPr>
          <p:cNvPr id="6" name="QuadreDeText 5"/>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571532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Quines definicions s’empren en la literatura científica internacional?</a:t>
            </a:r>
          </a:p>
          <a:p>
            <a:endParaRPr lang="ca-ES" sz="1200" dirty="0" smtClean="0"/>
          </a:p>
          <a:p>
            <a:r>
              <a:rPr lang="ca-ES" sz="1200" dirty="0" smtClean="0"/>
              <a:t>La </a:t>
            </a:r>
            <a:r>
              <a:rPr lang="ca-ES" sz="1200" dirty="0"/>
              <a:t>revisió de la literatura </a:t>
            </a:r>
            <a:r>
              <a:rPr lang="ca-ES" sz="1200" dirty="0" smtClean="0"/>
              <a:t>internacional d’avaluacions </a:t>
            </a:r>
            <a:r>
              <a:rPr lang="ca-ES" sz="1200" dirty="0"/>
              <a:t>de polítiques actives d’ocupació permet identificar un rang divers d’indicadors d’impacte, que ofereixen una major validesa per indicar i descriure la participació en el mercat laboral, i que en alguns casos abasten altres dimensions rellevants sobre la situació d’atur o ocupació del participant, que poden ser d’interès en determinades avaluacions:</a:t>
            </a:r>
          </a:p>
          <a:p>
            <a:endParaRPr lang="ca-ES" sz="1400" b="1" dirty="0" smtClean="0">
              <a:solidFill>
                <a:srgbClr val="C00000"/>
              </a:solidFill>
            </a:endParaRPr>
          </a:p>
          <a:p>
            <a:r>
              <a:rPr lang="ca-ES" sz="1200" u="sng" dirty="0"/>
              <a:t>Indicadors d</a:t>
            </a:r>
            <a:r>
              <a:rPr lang="ca-ES" sz="1200" u="sng" dirty="0" smtClean="0"/>
              <a:t>’ocupació</a:t>
            </a:r>
            <a:r>
              <a:rPr lang="ca-ES" sz="1200" u="sng" dirty="0"/>
              <a:t>: </a:t>
            </a:r>
            <a:endParaRPr lang="ca-ES" sz="1200" u="sng" dirty="0" smtClean="0"/>
          </a:p>
          <a:p>
            <a:endParaRPr lang="ca-ES" sz="1200" dirty="0"/>
          </a:p>
          <a:p>
            <a:pPr marL="628650" lvl="1" indent="-171450">
              <a:buFont typeface="Arial" pitchFamily="34" charset="0"/>
              <a:buChar char="•"/>
            </a:pPr>
            <a:r>
              <a:rPr lang="ca-ES" sz="1200" dirty="0"/>
              <a:t>Indicador </a:t>
            </a:r>
            <a:r>
              <a:rPr lang="ca-ES" sz="1200" b="1" dirty="0"/>
              <a:t>dicotòmic </a:t>
            </a:r>
            <a:r>
              <a:rPr lang="ca-ES" sz="1200" dirty="0"/>
              <a:t>(si/no) que indica si la persona ha treballat un mínim de temps durant un període de seguiment determinat</a:t>
            </a:r>
          </a:p>
          <a:p>
            <a:pPr marL="628650" lvl="1" indent="-171450">
              <a:buFont typeface="Arial" pitchFamily="34" charset="0"/>
              <a:buChar char="•"/>
            </a:pPr>
            <a:r>
              <a:rPr lang="ca-ES" sz="1200" dirty="0"/>
              <a:t>Indicadors d’</a:t>
            </a:r>
            <a:r>
              <a:rPr lang="ca-ES" sz="1200" b="1" dirty="0"/>
              <a:t>intensitat</a:t>
            </a:r>
            <a:r>
              <a:rPr lang="ca-ES" sz="1200" dirty="0"/>
              <a:t>, que mostren en hores, dies, setmanes o mesos el temps  treballats durant un període de seguiment determinat</a:t>
            </a:r>
          </a:p>
          <a:p>
            <a:pPr marL="628650" lvl="1" indent="-171450">
              <a:buFont typeface="Arial" pitchFamily="34" charset="0"/>
              <a:buChar char="•"/>
            </a:pPr>
            <a:r>
              <a:rPr lang="ca-ES" sz="1200" dirty="0"/>
              <a:t>Indicadors d’</a:t>
            </a:r>
            <a:r>
              <a:rPr lang="ca-ES" sz="1200" b="1" dirty="0"/>
              <a:t>estabilitat</a:t>
            </a:r>
            <a:r>
              <a:rPr lang="ca-ES" sz="1200" dirty="0"/>
              <a:t> en la feina, que mostren el número de feines diferents que ha realitzat el treballador en un determinat període de seguiment</a:t>
            </a:r>
          </a:p>
          <a:p>
            <a:pPr marL="628650" lvl="1" indent="-171450">
              <a:buFont typeface="Arial" pitchFamily="34" charset="0"/>
              <a:buChar char="•"/>
            </a:pPr>
            <a:r>
              <a:rPr lang="ca-ES" sz="1200" dirty="0"/>
              <a:t>Indicadors de </a:t>
            </a:r>
            <a:r>
              <a:rPr lang="ca-ES" sz="1200" b="1" dirty="0"/>
              <a:t>qualitat</a:t>
            </a:r>
            <a:r>
              <a:rPr lang="ca-ES" sz="1200" dirty="0"/>
              <a:t> de l’ocupació, segons el tipus de contracte o la correspondència entre la categoria de la feina i la qualificació del treballador, o entre la categoria de la feina i la categoria assolida en feines anteriors</a:t>
            </a:r>
          </a:p>
          <a:p>
            <a:pPr marL="628650" lvl="1" indent="-171450">
              <a:buFont typeface="Arial" pitchFamily="34" charset="0"/>
              <a:buChar char="•"/>
            </a:pPr>
            <a:r>
              <a:rPr lang="ca-ES" sz="1200" dirty="0"/>
              <a:t>Indicadors de </a:t>
            </a:r>
            <a:r>
              <a:rPr lang="ca-ES" sz="1200" b="1" dirty="0"/>
              <a:t>renda</a:t>
            </a:r>
            <a:r>
              <a:rPr lang="ca-ES" sz="1200" dirty="0"/>
              <a:t>, que mostren el salari percebut pel treballador.</a:t>
            </a:r>
          </a:p>
          <a:p>
            <a:r>
              <a:rPr lang="ca-ES" sz="1200" dirty="0"/>
              <a:t> </a:t>
            </a:r>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158387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Quines definicions s’empren en la literatura científica internacional?</a:t>
            </a:r>
          </a:p>
          <a:p>
            <a:r>
              <a:rPr lang="ca-ES" sz="1200" dirty="0" smtClean="0"/>
              <a:t> </a:t>
            </a:r>
          </a:p>
          <a:p>
            <a:r>
              <a:rPr lang="ca-ES" sz="1200" u="sng" dirty="0" smtClean="0"/>
              <a:t>Indicadors </a:t>
            </a:r>
            <a:r>
              <a:rPr lang="ca-ES" sz="1200" u="sng" dirty="0"/>
              <a:t>d</a:t>
            </a:r>
            <a:r>
              <a:rPr lang="ca-ES" sz="1200" u="sng" dirty="0" smtClean="0"/>
              <a:t>’atur </a:t>
            </a:r>
          </a:p>
          <a:p>
            <a:endParaRPr lang="ca-ES" sz="1200" dirty="0"/>
          </a:p>
          <a:p>
            <a:pPr marL="628650" lvl="1" indent="-171450">
              <a:buFont typeface="Arial" pitchFamily="34" charset="0"/>
              <a:buChar char="•"/>
            </a:pPr>
            <a:r>
              <a:rPr lang="ca-ES" sz="1200" dirty="0"/>
              <a:t>Indicador </a:t>
            </a:r>
            <a:r>
              <a:rPr lang="ca-ES" sz="1200" b="1" dirty="0"/>
              <a:t>dicotòmic </a:t>
            </a:r>
            <a:r>
              <a:rPr lang="ca-ES" sz="1200" dirty="0"/>
              <a:t>(si/no) que indica si la persona ha estat aturada un mínim de temps (o tot el temps) durant un període de seguiment determinat</a:t>
            </a:r>
          </a:p>
          <a:p>
            <a:pPr marL="628650" lvl="1" indent="-171450">
              <a:buFont typeface="Arial" pitchFamily="34" charset="0"/>
              <a:buChar char="•"/>
            </a:pPr>
            <a:r>
              <a:rPr lang="ca-ES" sz="1200" dirty="0"/>
              <a:t>Indicadors d’</a:t>
            </a:r>
            <a:r>
              <a:rPr lang="ca-ES" sz="1200" b="1" dirty="0"/>
              <a:t>intensitat</a:t>
            </a:r>
            <a:r>
              <a:rPr lang="ca-ES" sz="1200" dirty="0"/>
              <a:t>, que mostren en hores, dies, setmanes o mesos el temps  passat a </a:t>
            </a:r>
            <a:r>
              <a:rPr lang="ca-ES" sz="1200" dirty="0" err="1"/>
              <a:t>l’aturdurant</a:t>
            </a:r>
            <a:r>
              <a:rPr lang="ca-ES" sz="1200" dirty="0"/>
              <a:t> un període de seguiment determinat</a:t>
            </a:r>
          </a:p>
          <a:p>
            <a:pPr marL="628650" lvl="1" indent="-171450">
              <a:buFont typeface="Arial" pitchFamily="34" charset="0"/>
              <a:buChar char="•"/>
            </a:pPr>
            <a:r>
              <a:rPr lang="ca-ES" sz="1200" dirty="0"/>
              <a:t>Indicadors de </a:t>
            </a:r>
            <a:r>
              <a:rPr lang="ca-ES" sz="1200" b="1" dirty="0"/>
              <a:t>duració</a:t>
            </a:r>
            <a:r>
              <a:rPr lang="ca-ES" sz="1200" dirty="0"/>
              <a:t>, que capturen el temps transcorregut fins a l’obtenció de la feina </a:t>
            </a:r>
          </a:p>
          <a:p>
            <a:pPr marL="628650" lvl="1" indent="-171450">
              <a:buFont typeface="Arial" pitchFamily="34" charset="0"/>
              <a:buChar char="•"/>
            </a:pPr>
            <a:r>
              <a:rPr lang="ca-ES" sz="1200" dirty="0"/>
              <a:t>Indicadors de </a:t>
            </a:r>
            <a:r>
              <a:rPr lang="ca-ES" sz="1200" b="1" dirty="0" err="1"/>
              <a:t>recidivisme</a:t>
            </a:r>
            <a:r>
              <a:rPr lang="ca-ES" sz="1200" dirty="0"/>
              <a:t>, que mostren el número de retorn a la situació d’atur en un període de seguiment determinat. </a:t>
            </a:r>
          </a:p>
          <a:p>
            <a:pPr marL="628650" lvl="1" indent="-171450">
              <a:buFont typeface="Arial" pitchFamily="34" charset="0"/>
              <a:buChar char="•"/>
            </a:pPr>
            <a:r>
              <a:rPr lang="ca-ES" sz="1200" dirty="0"/>
              <a:t>Indicadors de </a:t>
            </a:r>
            <a:r>
              <a:rPr lang="ca-ES" sz="1200" b="1" dirty="0" err="1"/>
              <a:t>desprotecció</a:t>
            </a:r>
            <a:r>
              <a:rPr lang="ca-ES" sz="1200" dirty="0"/>
              <a:t>, que mostren el temps  transcorregut sense feina ni prestació o subsidi d’atur durant un període de seguiment </a:t>
            </a:r>
            <a:r>
              <a:rPr lang="ca-ES" sz="1200" dirty="0" smtClean="0"/>
              <a:t>determinat</a:t>
            </a:r>
          </a:p>
          <a:p>
            <a:pPr marL="171450" lvl="0" indent="-171450">
              <a:buFont typeface="Arial" pitchFamily="34" charset="0"/>
              <a:buChar char="•"/>
            </a:pPr>
            <a:endParaRPr lang="ca-ES" sz="1200" dirty="0"/>
          </a:p>
          <a:p>
            <a:r>
              <a:rPr lang="ca-ES" sz="1200" u="sng" dirty="0"/>
              <a:t>Altres tipus </a:t>
            </a:r>
            <a:r>
              <a:rPr lang="ca-ES" sz="1200" u="sng" dirty="0" smtClean="0"/>
              <a:t>d’indicador</a:t>
            </a:r>
          </a:p>
          <a:p>
            <a:endParaRPr lang="ca-ES" sz="1200" dirty="0"/>
          </a:p>
          <a:p>
            <a:pPr marL="628650" lvl="1" indent="-171450">
              <a:buFont typeface="Arial" pitchFamily="34" charset="0"/>
              <a:buChar char="•"/>
            </a:pPr>
            <a:r>
              <a:rPr lang="ca-ES" sz="1200" dirty="0" smtClean="0"/>
              <a:t>Indicadors d’</a:t>
            </a:r>
            <a:r>
              <a:rPr lang="ca-ES" sz="1200" b="1" dirty="0" smtClean="0"/>
              <a:t>ocupabilitat</a:t>
            </a:r>
            <a:r>
              <a:rPr lang="ca-ES" sz="1200" dirty="0" smtClean="0"/>
              <a:t>, que intenten capturar si s’ha produït una millora en els atributs del participant (capital humà, hàbits bàsics, disponibilitat per al treball) que facin més probable que arribi a trobar i mantenir una feina. És un precursor de l’ocupació més difícil de mesurar (ja que cal modelitzar quins factors són rellevants per a l’ocupació), però menys sensible a factors no controlables, com la situació del mercat laboral. </a:t>
            </a:r>
          </a:p>
          <a:p>
            <a:pPr marL="628650" lvl="1" indent="-171450">
              <a:buFont typeface="Arial" pitchFamily="34" charset="0"/>
              <a:buChar char="•"/>
            </a:pPr>
            <a:r>
              <a:rPr lang="ca-ES" sz="1200" dirty="0" smtClean="0"/>
              <a:t>Indicadors </a:t>
            </a:r>
            <a:r>
              <a:rPr lang="ca-ES" sz="1200" b="1" dirty="0"/>
              <a:t>educatius </a:t>
            </a:r>
            <a:r>
              <a:rPr lang="ca-ES" sz="1200" dirty="0"/>
              <a:t>que mostren si la persona s’ha matriculat i/o ha obtingut un títol en ensenyament formals durant un període de seguiment determinat. És particularment rellevant en programes adreçats a joves.</a:t>
            </a:r>
          </a:p>
          <a:p>
            <a:pPr marL="628650" lvl="1" indent="-171450">
              <a:buFont typeface="Arial" pitchFamily="34" charset="0"/>
              <a:buChar char="•"/>
            </a:pPr>
            <a:r>
              <a:rPr lang="ca-ES" sz="1200" dirty="0"/>
              <a:t>Indicadors de </a:t>
            </a:r>
            <a:r>
              <a:rPr lang="ca-ES" sz="1200" b="1" dirty="0"/>
              <a:t>participació en altres polítiques actives</a:t>
            </a:r>
            <a:r>
              <a:rPr lang="ca-ES" sz="1200" dirty="0"/>
              <a:t>, que permeten determinar si la participació en un programa mena al desenvolupament d’un itinerari coherent, o bé si es produeix un ús reiterat de programes que en principi es preveuen per a una única participació.</a:t>
            </a:r>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57398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Quina finestra temporal és més adequada?</a:t>
            </a:r>
          </a:p>
          <a:p>
            <a:r>
              <a:rPr lang="ca-ES" sz="1200" dirty="0" smtClean="0"/>
              <a:t> </a:t>
            </a:r>
          </a:p>
          <a:p>
            <a:r>
              <a:rPr lang="ca-ES" sz="1200" dirty="0"/>
              <a:t>En tots els casos, els indicadors fan referència a un període de seguiment des de l’inici (o acabament) de la participació en el programa. </a:t>
            </a:r>
            <a:endParaRPr lang="ca-ES" sz="1200" dirty="0" smtClean="0"/>
          </a:p>
          <a:p>
            <a:endParaRPr lang="ca-ES" sz="1200" dirty="0"/>
          </a:p>
          <a:p>
            <a:r>
              <a:rPr lang="ca-ES" sz="1200" dirty="0" smtClean="0"/>
              <a:t>Quin </a:t>
            </a:r>
            <a:r>
              <a:rPr lang="ca-ES" sz="1200" dirty="0"/>
              <a:t>és el període més adequat?  En general, com més llarg sigui el període </a:t>
            </a:r>
            <a:r>
              <a:rPr lang="ca-ES" sz="1200" dirty="0" smtClean="0"/>
              <a:t>d’observació, </a:t>
            </a:r>
            <a:r>
              <a:rPr lang="ca-ES" sz="1200" dirty="0"/>
              <a:t>millor, ja que d’aquesta manera es poden detectar impactes a curt, mig i llarg termini. L’única restricció a ampliar la finestra temporal és la necessitat d’obtenir els resultats de l’avaluació dins d’un termini que permeti fer-ne un ús rellevant.  </a:t>
            </a:r>
            <a:endParaRPr lang="ca-ES" sz="1200" dirty="0" smtClean="0"/>
          </a:p>
          <a:p>
            <a:endParaRPr lang="ca-ES" sz="1200" dirty="0"/>
          </a:p>
          <a:p>
            <a:r>
              <a:rPr lang="ca-ES" sz="1200" dirty="0" smtClean="0"/>
              <a:t>En aquest sentit, és convenient </a:t>
            </a:r>
            <a:r>
              <a:rPr lang="ca-ES" sz="1200" dirty="0"/>
              <a:t>tenir presents dues consideracions: </a:t>
            </a:r>
            <a:endParaRPr lang="ca-ES" sz="1200" dirty="0" smtClean="0"/>
          </a:p>
          <a:p>
            <a:endParaRPr lang="ca-ES" sz="1200" dirty="0"/>
          </a:p>
          <a:p>
            <a:pPr marL="685800" lvl="1" indent="-228600">
              <a:buAutoNum type="arabicParenR"/>
            </a:pPr>
            <a:r>
              <a:rPr lang="ca-ES" sz="1200" dirty="0" smtClean="0"/>
              <a:t> </a:t>
            </a:r>
            <a:r>
              <a:rPr lang="ca-ES" sz="1200" b="1" dirty="0" smtClean="0"/>
              <a:t>No s’ha de restringir el </a:t>
            </a:r>
            <a:r>
              <a:rPr lang="ca-ES" sz="1200" b="1" dirty="0"/>
              <a:t>període d’observació </a:t>
            </a:r>
            <a:r>
              <a:rPr lang="ca-ES" sz="1200" b="1" dirty="0" smtClean="0"/>
              <a:t>innecessàriament: </a:t>
            </a:r>
            <a:r>
              <a:rPr lang="ca-ES" sz="1200" dirty="0" smtClean="0"/>
              <a:t>no </a:t>
            </a:r>
            <a:r>
              <a:rPr lang="ca-ES" sz="1200" dirty="0"/>
              <a:t>hi ha cap motiu per restringir el període d’observació a sis mesos si existeixen dades per a un període més </a:t>
            </a:r>
            <a:r>
              <a:rPr lang="ca-ES" sz="1200" dirty="0" smtClean="0"/>
              <a:t>llarg. Sempre s’ha de fer servir la sèrie disponible més llarga. </a:t>
            </a:r>
          </a:p>
          <a:p>
            <a:pPr marL="685800" lvl="1" indent="-228600">
              <a:buAutoNum type="arabicParenR"/>
            </a:pPr>
            <a:endParaRPr lang="ca-ES" sz="1200" dirty="0" smtClean="0"/>
          </a:p>
          <a:p>
            <a:pPr marL="685800" lvl="1" indent="-228600">
              <a:buAutoNum type="arabicParenR"/>
            </a:pPr>
            <a:r>
              <a:rPr lang="ca-ES" sz="1200" dirty="0"/>
              <a:t>F</a:t>
            </a:r>
            <a:r>
              <a:rPr lang="ca-ES" sz="1200" dirty="0" smtClean="0"/>
              <a:t>ins </a:t>
            </a:r>
            <a:r>
              <a:rPr lang="ca-ES" sz="1200" dirty="0"/>
              <a:t>i tot si hi ha urgència per obtenir resultats de l’avaluació d’un determinat programa, cal </a:t>
            </a:r>
            <a:r>
              <a:rPr lang="ca-ES" sz="1200" b="1" dirty="0"/>
              <a:t>respectar un període mínim de temps per a que s’hagin pogut produir els impactes</a:t>
            </a:r>
            <a:r>
              <a:rPr lang="ca-ES" sz="1200" dirty="0"/>
              <a:t>. </a:t>
            </a:r>
            <a:r>
              <a:rPr lang="ca-ES" sz="1200" dirty="0" smtClean="0"/>
              <a:t>Altrament, l’avaluació podria portar a conclusions equivocades. El temps esperat per als impactes s’hauria d’especificar en la formulació dels objectius dels programes, i s’hauria de basar en el coneixement generat en anteriors avaluacions o en la literatura científica internacional.</a:t>
            </a:r>
          </a:p>
          <a:p>
            <a:endParaRPr lang="ca-ES" sz="1200" dirty="0"/>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216640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Quina finestra temporal és més adequada?</a:t>
            </a:r>
          </a:p>
          <a:p>
            <a:r>
              <a:rPr lang="ca-ES" sz="1200" dirty="0" smtClean="0"/>
              <a:t> </a:t>
            </a:r>
          </a:p>
          <a:p>
            <a:r>
              <a:rPr lang="ca-ES" sz="1200" dirty="0" smtClean="0"/>
              <a:t>A més, </a:t>
            </a:r>
            <a:r>
              <a:rPr lang="ca-ES" sz="1200" dirty="0"/>
              <a:t>cal tenir en compte que els participants en programes que exigeixen una participació intensiva poden tenir menys temps per cercar feina que </a:t>
            </a:r>
            <a:r>
              <a:rPr lang="ca-ES" sz="1200" dirty="0" smtClean="0"/>
              <a:t>si no hi estiguessin participant, </a:t>
            </a:r>
            <a:r>
              <a:rPr lang="ca-ES" sz="1200" dirty="0"/>
              <a:t>i per tant tenen una menor probabilitat de trobar feina mentre dura el programa i encara durant </a:t>
            </a:r>
            <a:r>
              <a:rPr lang="ca-ES" sz="1200" dirty="0" smtClean="0"/>
              <a:t>els primers mesos posteriors </a:t>
            </a:r>
            <a:r>
              <a:rPr lang="ca-ES" sz="1200" dirty="0"/>
              <a:t>a la seva </a:t>
            </a:r>
            <a:r>
              <a:rPr lang="ca-ES" sz="1200" dirty="0" smtClean="0"/>
              <a:t>compleció (</a:t>
            </a:r>
            <a:r>
              <a:rPr lang="ca-ES" sz="1200" b="1" dirty="0" smtClean="0"/>
              <a:t>efecte </a:t>
            </a:r>
            <a:r>
              <a:rPr lang="ca-ES" sz="1200" b="1" dirty="0" err="1" smtClean="0"/>
              <a:t>lock</a:t>
            </a:r>
            <a:r>
              <a:rPr lang="ca-ES" sz="1200" b="1" dirty="0" smtClean="0"/>
              <a:t>-in</a:t>
            </a:r>
            <a:r>
              <a:rPr lang="ca-ES" sz="1200" dirty="0" smtClean="0"/>
              <a:t>). </a:t>
            </a:r>
          </a:p>
          <a:p>
            <a:endParaRPr lang="ca-ES" sz="1200" b="1" dirty="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pPr lvl="2" algn="ctr"/>
            <a:r>
              <a:rPr lang="ca-ES" sz="1000" dirty="0" smtClean="0"/>
              <a:t>Font: </a:t>
            </a:r>
            <a:r>
              <a:rPr lang="ca-ES" sz="1000" dirty="0" err="1" smtClean="0"/>
              <a:t>Jespersen</a:t>
            </a:r>
            <a:r>
              <a:rPr lang="ca-ES" sz="1000" dirty="0" smtClean="0"/>
              <a:t> et al., Costs </a:t>
            </a:r>
            <a:r>
              <a:rPr lang="ca-ES" sz="1000" dirty="0" err="1" smtClean="0"/>
              <a:t>and</a:t>
            </a:r>
            <a:r>
              <a:rPr lang="ca-ES" sz="1000" dirty="0" smtClean="0"/>
              <a:t> </a:t>
            </a:r>
            <a:r>
              <a:rPr lang="ca-ES" sz="1000" dirty="0" err="1" smtClean="0"/>
              <a:t>Benefits</a:t>
            </a:r>
            <a:r>
              <a:rPr lang="ca-ES" sz="1000" dirty="0" smtClean="0"/>
              <a:t> of </a:t>
            </a:r>
            <a:r>
              <a:rPr lang="ca-ES" sz="1000" dirty="0" err="1" smtClean="0"/>
              <a:t>Danish</a:t>
            </a:r>
            <a:r>
              <a:rPr lang="ca-ES" sz="1000" dirty="0" smtClean="0"/>
              <a:t> </a:t>
            </a:r>
            <a:r>
              <a:rPr lang="ca-ES" sz="1000" dirty="0" err="1" smtClean="0"/>
              <a:t>Active</a:t>
            </a:r>
            <a:r>
              <a:rPr lang="ca-ES" sz="1000" dirty="0" smtClean="0"/>
              <a:t> Labor </a:t>
            </a:r>
            <a:r>
              <a:rPr lang="ca-ES" sz="1000" dirty="0" err="1" smtClean="0"/>
              <a:t>Market</a:t>
            </a:r>
            <a:r>
              <a:rPr lang="ca-ES" sz="1000" dirty="0" smtClean="0"/>
              <a:t> </a:t>
            </a:r>
            <a:r>
              <a:rPr lang="ca-ES" sz="1000" dirty="0" err="1" smtClean="0"/>
              <a:t>Programmes</a:t>
            </a:r>
            <a:r>
              <a:rPr lang="ca-ES" sz="1000" dirty="0" smtClean="0"/>
              <a:t>, </a:t>
            </a:r>
            <a:r>
              <a:rPr lang="en-US" sz="1000" dirty="0" err="1"/>
              <a:t>Labour</a:t>
            </a:r>
            <a:r>
              <a:rPr lang="en-US" sz="1000" dirty="0"/>
              <a:t> Economics 15 (2008) </a:t>
            </a:r>
            <a:r>
              <a:rPr lang="en-US" sz="1000" dirty="0" smtClean="0"/>
              <a:t>859–884</a:t>
            </a:r>
          </a:p>
          <a:p>
            <a:endParaRPr lang="ca-ES" sz="1200" dirty="0" smtClean="0"/>
          </a:p>
          <a:p>
            <a:r>
              <a:rPr lang="ca-ES" sz="1200" dirty="0" smtClean="0"/>
              <a:t>Igualment</a:t>
            </a:r>
            <a:r>
              <a:rPr lang="ca-ES" sz="1200" dirty="0"/>
              <a:t>, la literatura </a:t>
            </a:r>
            <a:r>
              <a:rPr lang="ca-ES" sz="1200" dirty="0" smtClean="0"/>
              <a:t>especialitzada mostra </a:t>
            </a:r>
            <a:r>
              <a:rPr lang="ca-ES" sz="1200" dirty="0"/>
              <a:t>de forma coherent que aquelles polítiques que pretenen incrementar el capital humà del treballador (aquest és el cas, particularment, de la formació ocupacional) </a:t>
            </a:r>
            <a:r>
              <a:rPr lang="ca-ES" sz="1200" dirty="0" smtClean="0"/>
              <a:t>solen mostrar efectes més intensos almenys un </a:t>
            </a:r>
            <a:r>
              <a:rPr lang="ca-ES" sz="1200" dirty="0"/>
              <a:t>any </a:t>
            </a:r>
            <a:r>
              <a:rPr lang="ca-ES" sz="1200" dirty="0" smtClean="0"/>
              <a:t>després de </a:t>
            </a:r>
            <a:r>
              <a:rPr lang="ca-ES" sz="1200" dirty="0"/>
              <a:t>la compleció del programa.</a:t>
            </a:r>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80928"/>
            <a:ext cx="4523407" cy="244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399032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21240" y="836712"/>
            <a:ext cx="9087264" cy="648072"/>
          </a:xfrm>
        </p:spPr>
        <p:txBody>
          <a:bodyPr>
            <a:noAutofit/>
          </a:bodyPr>
          <a:lstStyle/>
          <a:p>
            <a:r>
              <a:rPr lang="ca-ES" sz="3600" b="1" dirty="0" smtClean="0">
                <a:solidFill>
                  <a:srgbClr val="C00000"/>
                </a:solidFill>
              </a:rPr>
              <a:t>Per què un model d’avaluació del SOC?</a:t>
            </a:r>
          </a:p>
        </p:txBody>
      </p:sp>
      <p:sp>
        <p:nvSpPr>
          <p:cNvPr id="4099" name="Rectangle 3"/>
          <p:cNvSpPr>
            <a:spLocks/>
          </p:cNvSpPr>
          <p:nvPr/>
        </p:nvSpPr>
        <p:spPr bwMode="auto">
          <a:xfrm>
            <a:off x="324769" y="1160748"/>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4" name="Rectangle 3"/>
          <p:cNvSpPr>
            <a:spLocks/>
          </p:cNvSpPr>
          <p:nvPr/>
        </p:nvSpPr>
        <p:spPr bwMode="auto">
          <a:xfrm>
            <a:off x="549926" y="166480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Aft>
                <a:spcPts val="0"/>
              </a:spcAft>
            </a:pPr>
            <a:r>
              <a:rPr lang="ca-ES" sz="1200" dirty="0"/>
              <a:t>El Servei d’Ocupació de Catalunya (SOC) afronta, mitjançant la seva oferta de polítiques actives, el repte permanent de millorar l’accés al mercat laboral dels ciutadans que pateixen més dificultats per trobar i mantenir una feina. La persistència i l’agreujament del problema de </a:t>
            </a:r>
            <a:r>
              <a:rPr lang="ca-ES" sz="1200" dirty="0" smtClean="0"/>
              <a:t>l’atur indiquen </a:t>
            </a:r>
            <a:r>
              <a:rPr lang="ca-ES" sz="1200" dirty="0"/>
              <a:t>que </a:t>
            </a:r>
            <a:r>
              <a:rPr lang="ca-ES" sz="1200" dirty="0" smtClean="0"/>
              <a:t>es tracta d’un </a:t>
            </a:r>
            <a:r>
              <a:rPr lang="ca-ES" sz="1200" dirty="0"/>
              <a:t>desafiament </a:t>
            </a:r>
            <a:r>
              <a:rPr lang="ca-ES" sz="1200" dirty="0" smtClean="0"/>
              <a:t>difícil </a:t>
            </a:r>
            <a:r>
              <a:rPr lang="ca-ES" sz="1200" dirty="0"/>
              <a:t>i han generat, en l’àmbit internacional, una tendència al desenvolupament de sistemes d’anàlisi i avaluació </a:t>
            </a:r>
            <a:r>
              <a:rPr lang="ca-ES" sz="1200" dirty="0" smtClean="0"/>
              <a:t>de </a:t>
            </a:r>
            <a:r>
              <a:rPr lang="ca-ES" sz="1200" dirty="0"/>
              <a:t>les polítiques actives i a un esforç continuat per </a:t>
            </a:r>
            <a:r>
              <a:rPr lang="ca-ES" sz="1200" dirty="0" smtClean="0"/>
              <a:t>millorar-ne </a:t>
            </a:r>
            <a:r>
              <a:rPr lang="ca-ES" sz="1200" dirty="0"/>
              <a:t>el disseny i adequar-les a les necessitats dels aturats i del mercat laboral. </a:t>
            </a:r>
          </a:p>
          <a:p>
            <a:pPr algn="just">
              <a:lnSpc>
                <a:spcPct val="115000"/>
              </a:lnSpc>
              <a:spcAft>
                <a:spcPts val="0"/>
              </a:spcAft>
            </a:pPr>
            <a:r>
              <a:rPr lang="ca-ES" sz="1200" dirty="0"/>
              <a:t> </a:t>
            </a:r>
          </a:p>
          <a:p>
            <a:pPr algn="just">
              <a:lnSpc>
                <a:spcPct val="115000"/>
              </a:lnSpc>
              <a:spcAft>
                <a:spcPts val="0"/>
              </a:spcAft>
            </a:pPr>
            <a:r>
              <a:rPr lang="ca-ES" sz="1200" dirty="0"/>
              <a:t>A Catalunya, la Secretaria Tècnica del SOC va iniciar </a:t>
            </a:r>
            <a:r>
              <a:rPr lang="ca-ES" sz="1200" dirty="0" smtClean="0"/>
              <a:t>l’any 2007 l’estructuració </a:t>
            </a:r>
            <a:r>
              <a:rPr lang="ca-ES" sz="1200" dirty="0"/>
              <a:t>de la funció de l’anàlisi i avaluació de les polítiques actives d’ocupació, essent les principals fites assolides la creació del Sistema d’Informació de les Polítiques Actives d’Ocupació </a:t>
            </a:r>
            <a:r>
              <a:rPr lang="ca-ES" sz="1200" dirty="0" smtClean="0"/>
              <a:t>(BDI/SIPAO</a:t>
            </a:r>
            <a:r>
              <a:rPr lang="ca-ES" sz="1200" dirty="0"/>
              <a:t>) i la redacció i execució del plans anuals d’estudis i avaluacions. </a:t>
            </a:r>
            <a:endParaRPr lang="ca-ES" sz="1200" dirty="0" smtClean="0"/>
          </a:p>
          <a:p>
            <a:pPr algn="just">
              <a:lnSpc>
                <a:spcPct val="115000"/>
              </a:lnSpc>
              <a:spcAft>
                <a:spcPts val="0"/>
              </a:spcAft>
            </a:pPr>
            <a:endParaRPr lang="ca-ES" sz="1200" dirty="0"/>
          </a:p>
          <a:p>
            <a:pPr algn="just">
              <a:lnSpc>
                <a:spcPct val="115000"/>
              </a:lnSpc>
              <a:spcAft>
                <a:spcPts val="0"/>
              </a:spcAft>
            </a:pPr>
            <a:r>
              <a:rPr lang="ca-ES" sz="1200" dirty="0" smtClean="0"/>
              <a:t>Sobre </a:t>
            </a:r>
            <a:r>
              <a:rPr lang="ca-ES" sz="1200" dirty="0"/>
              <a:t>aquesta base, el </a:t>
            </a:r>
            <a:r>
              <a:rPr lang="ca-ES" sz="1200" b="1" dirty="0"/>
              <a:t>Pla de Desenvolupament de les Polítiques Actives d’Ocupació de Catalunya </a:t>
            </a:r>
            <a:r>
              <a:rPr lang="ca-ES" sz="1200" dirty="0"/>
              <a:t>(PDPA) 2012-2013, aprovat el 16 de febrer de 2012, </a:t>
            </a:r>
            <a:r>
              <a:rPr lang="ca-ES" sz="1200" dirty="0" smtClean="0"/>
              <a:t>va preveure </a:t>
            </a:r>
            <a:r>
              <a:rPr lang="ca-ES" sz="1200" dirty="0"/>
              <a:t>la consolidació de la línia de prospecció, anàlisi, planificació i avaluació de les polítiques </a:t>
            </a:r>
            <a:r>
              <a:rPr lang="ca-ES" sz="1200" dirty="0" smtClean="0"/>
              <a:t>actives</a:t>
            </a:r>
            <a:r>
              <a:rPr lang="ca-ES" sz="1200" dirty="0"/>
              <a:t> </a:t>
            </a:r>
            <a:r>
              <a:rPr lang="ca-ES" sz="1200" dirty="0" smtClean="0"/>
              <a:t>mitjançant </a:t>
            </a:r>
            <a:r>
              <a:rPr lang="ca-ES" sz="1200" dirty="0"/>
              <a:t>les següents mesures:</a:t>
            </a:r>
          </a:p>
          <a:p>
            <a:pPr algn="just">
              <a:lnSpc>
                <a:spcPct val="115000"/>
              </a:lnSpc>
              <a:spcAft>
                <a:spcPts val="0"/>
              </a:spcAft>
            </a:pPr>
            <a:r>
              <a:rPr lang="ca-ES" sz="1200" dirty="0"/>
              <a:t> </a:t>
            </a:r>
          </a:p>
          <a:p>
            <a:pPr marL="800100" lvl="1" indent="-342900" algn="just">
              <a:lnSpc>
                <a:spcPct val="115000"/>
              </a:lnSpc>
              <a:buFont typeface="Symbol"/>
              <a:buChar char=""/>
            </a:pPr>
            <a:r>
              <a:rPr lang="ca-ES" sz="1200" dirty="0"/>
              <a:t>Mesura 67. Consolidació del Sistema d’Informació de les </a:t>
            </a:r>
            <a:r>
              <a:rPr lang="ca-ES" sz="1200" dirty="0" smtClean="0"/>
              <a:t>polítiques actives d’ocupació </a:t>
            </a:r>
            <a:r>
              <a:rPr lang="ca-ES" sz="1200" dirty="0"/>
              <a:t>(SIPAO)</a:t>
            </a:r>
          </a:p>
          <a:p>
            <a:pPr marL="800100" lvl="1" indent="-342900" algn="just">
              <a:lnSpc>
                <a:spcPct val="115000"/>
              </a:lnSpc>
              <a:buFont typeface="Symbol"/>
              <a:buChar char=""/>
            </a:pPr>
            <a:r>
              <a:rPr lang="ca-ES" sz="1200" dirty="0"/>
              <a:t>Mesura 68. Activitats de prospecció i anàlisi</a:t>
            </a:r>
          </a:p>
          <a:p>
            <a:pPr marL="800100" lvl="1" indent="-342900" algn="just">
              <a:lnSpc>
                <a:spcPct val="115000"/>
              </a:lnSpc>
              <a:buFont typeface="Symbol"/>
              <a:buChar char=""/>
            </a:pPr>
            <a:r>
              <a:rPr lang="ca-ES" sz="1200" dirty="0"/>
              <a:t>Mesura 69. Disseny del model de planificació de les </a:t>
            </a:r>
            <a:r>
              <a:rPr lang="ca-ES" sz="1200" dirty="0" smtClean="0"/>
              <a:t>polítiques actives d’ocupació</a:t>
            </a:r>
            <a:endParaRPr lang="ca-ES" sz="1200" dirty="0"/>
          </a:p>
          <a:p>
            <a:pPr marL="800100" lvl="1" indent="-342900" algn="just">
              <a:lnSpc>
                <a:spcPct val="115000"/>
              </a:lnSpc>
              <a:buFont typeface="Symbol"/>
              <a:buChar char=""/>
            </a:pPr>
            <a:r>
              <a:rPr lang="ca-ES" sz="1200" dirty="0"/>
              <a:t>Mesura 70. Disseny d’un model d’avaluació per al Servei d’Ocupació de Catalunya</a:t>
            </a:r>
          </a:p>
          <a:p>
            <a:pPr algn="just">
              <a:lnSpc>
                <a:spcPct val="115000"/>
              </a:lnSpc>
              <a:spcAft>
                <a:spcPts val="0"/>
              </a:spcAft>
            </a:pPr>
            <a:r>
              <a:rPr lang="ca-ES" sz="1200" dirty="0"/>
              <a:t> </a:t>
            </a:r>
            <a:endParaRPr lang="ca-ES" sz="1200" dirty="0" smtClean="0"/>
          </a:p>
          <a:p>
            <a:pPr algn="just">
              <a:lnSpc>
                <a:spcPct val="115000"/>
              </a:lnSpc>
            </a:pPr>
            <a:r>
              <a:rPr lang="ca-ES" sz="1200" dirty="0"/>
              <a:t>Aquest document desenvolupa una proposta preliminar per al desenvolupament del model d’avaluació del SOC previst a la mesura 70. </a:t>
            </a:r>
          </a:p>
          <a:p>
            <a:pPr algn="just">
              <a:lnSpc>
                <a:spcPct val="115000"/>
              </a:lnSpc>
              <a:spcAft>
                <a:spcPts val="0"/>
              </a:spcAft>
            </a:pPr>
            <a:endParaRPr lang="ca-ES" sz="1200" dirty="0"/>
          </a:p>
        </p:txBody>
      </p:sp>
    </p:spTree>
    <p:extLst>
      <p:ext uri="{BB962C8B-B14F-4D97-AF65-F5344CB8AC3E}">
        <p14:creationId xmlns:p14="http://schemas.microsoft.com/office/powerpoint/2010/main" val="50807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Què pot arribar a fer el SOC amb les bases de dades de les què disposa?</a:t>
            </a:r>
          </a:p>
          <a:p>
            <a:r>
              <a:rPr lang="ca-ES" sz="1200" dirty="0" smtClean="0"/>
              <a:t> </a:t>
            </a:r>
          </a:p>
          <a:p>
            <a:r>
              <a:rPr lang="ca-ES" sz="1200" dirty="0"/>
              <a:t>En el procés de millora de la integració de les bases de dades </a:t>
            </a:r>
            <a:r>
              <a:rPr lang="ca-ES" sz="1200" dirty="0" smtClean="0"/>
              <a:t>pren important rellevància la construcció de les trajectòries de participació laboral posteriors a la participació del programa, que permetin mesurar de forma vàlida i fiable la participació al mercat laboral. </a:t>
            </a:r>
          </a:p>
          <a:p>
            <a:endParaRPr lang="ca-ES" sz="1200" dirty="0"/>
          </a:p>
          <a:p>
            <a:r>
              <a:rPr lang="ca-ES" sz="1200" dirty="0" smtClean="0"/>
              <a:t>La construcció d’aquestes trajectòries ha de resultar de la combinació de dues bases de dades de les quals disposa actualment el Departament d’Empresa i Ocupació: </a:t>
            </a:r>
          </a:p>
          <a:p>
            <a:endParaRPr lang="ca-ES" sz="1200" dirty="0"/>
          </a:p>
          <a:p>
            <a:pPr marL="171450" indent="-171450">
              <a:buFont typeface="Arial" pitchFamily="34" charset="0"/>
              <a:buChar char="•"/>
            </a:pPr>
            <a:r>
              <a:rPr lang="ca-ES" sz="1200" dirty="0"/>
              <a:t>E</a:t>
            </a:r>
            <a:r>
              <a:rPr lang="ca-ES" sz="1200" dirty="0" smtClean="0"/>
              <a:t>l </a:t>
            </a:r>
            <a:r>
              <a:rPr lang="ca-ES" sz="1200" b="1" dirty="0" smtClean="0"/>
              <a:t>registre de contractes</a:t>
            </a:r>
            <a:r>
              <a:rPr lang="ca-ES" sz="1200" dirty="0" smtClean="0"/>
              <a:t>, estructurat en talls mensuals, i que indica l’existència de </a:t>
            </a:r>
            <a:r>
              <a:rPr lang="ca-ES" sz="1200" dirty="0"/>
              <a:t>contractes </a:t>
            </a:r>
            <a:r>
              <a:rPr lang="ca-ES" sz="1200" dirty="0" smtClean="0"/>
              <a:t>laborals per a una determinada persona i la data d’inici (i en els contractes temporals, la de finalització) i que no inclou, per tant, informació sobre els treballadors autònoms. </a:t>
            </a:r>
          </a:p>
          <a:p>
            <a:pPr marL="171450" indent="-171450">
              <a:buFont typeface="Arial" pitchFamily="34" charset="0"/>
              <a:buChar char="•"/>
            </a:pPr>
            <a:endParaRPr lang="ca-ES" sz="1200" dirty="0"/>
          </a:p>
          <a:p>
            <a:pPr marL="171450" indent="-171450">
              <a:buFont typeface="Arial" pitchFamily="34" charset="0"/>
              <a:buChar char="•"/>
            </a:pPr>
            <a:r>
              <a:rPr lang="ca-ES" sz="1200" dirty="0" smtClean="0"/>
              <a:t>La </a:t>
            </a:r>
            <a:r>
              <a:rPr lang="ca-ES" sz="1200" b="1" dirty="0" smtClean="0"/>
              <a:t>base de dades </a:t>
            </a:r>
            <a:r>
              <a:rPr lang="ca-ES" sz="1200" b="1" dirty="0" err="1" smtClean="0"/>
              <a:t>d’afiliacions</a:t>
            </a:r>
            <a:r>
              <a:rPr lang="ca-ES" sz="1200" b="1" dirty="0" smtClean="0"/>
              <a:t> a la Seguretat Social</a:t>
            </a:r>
            <a:r>
              <a:rPr lang="ca-ES" sz="1200" dirty="0" smtClean="0"/>
              <a:t>, estructurada en talls trimestrals i que indica si les persones estan treballant (per compte propi o aliè) en el darrer dia laborable de cada trimestre (no inclou per tant informació sobre participants laborals de curta durada que s’hagin pogut produir entre aquests talls trimestrals).</a:t>
            </a:r>
          </a:p>
          <a:p>
            <a:endParaRPr lang="ca-ES" sz="1200" dirty="0"/>
          </a:p>
          <a:p>
            <a:r>
              <a:rPr lang="ca-ES" sz="1200" dirty="0" smtClean="0"/>
              <a:t>A les dues planes que segueixen, es descriuen les principals informacions contingudes en aquestes dues bases de dades, i els avantatges i limitacions de cadascuna per a capturar </a:t>
            </a:r>
            <a:r>
              <a:rPr lang="ca-ES" sz="1200" dirty="0" err="1" smtClean="0"/>
              <a:t>l’”èxit</a:t>
            </a:r>
            <a:r>
              <a:rPr lang="ca-ES" sz="1200" dirty="0" smtClean="0"/>
              <a:t>” de les polítiques actives d’ocupació”.</a:t>
            </a:r>
            <a:endParaRPr lang="ca-ES" sz="1200" dirty="0"/>
          </a:p>
          <a:p>
            <a:endParaRPr lang="ca-ES" sz="1200" b="1" dirty="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endParaRPr lang="ca-ES" sz="1200" dirty="0" smtClean="0"/>
          </a:p>
          <a:p>
            <a:endParaRPr lang="ca-ES" sz="1200" dirty="0"/>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1070970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Què pot arribar a saber el SOC sobre l’èxit de les seves polítiques actives?</a:t>
            </a:r>
          </a:p>
          <a:p>
            <a:r>
              <a:rPr lang="ca-ES" sz="1200" dirty="0" smtClean="0"/>
              <a:t> </a:t>
            </a:r>
          </a:p>
          <a:p>
            <a:endParaRPr lang="ca-ES" sz="1200" dirty="0" smtClean="0"/>
          </a:p>
          <a:p>
            <a:endParaRPr lang="ca-ES" sz="1200" i="1" dirty="0" smtClean="0"/>
          </a:p>
          <a:p>
            <a:endParaRPr lang="ca-ES" sz="1200" i="1" dirty="0"/>
          </a:p>
          <a:p>
            <a:endParaRPr lang="ca-ES" sz="1200" i="1" dirty="0" smtClean="0"/>
          </a:p>
          <a:p>
            <a:endParaRPr lang="ca-ES" sz="1200" i="1" dirty="0"/>
          </a:p>
          <a:p>
            <a:endParaRPr lang="ca-ES" sz="1200" i="1" dirty="0" smtClean="0"/>
          </a:p>
          <a:p>
            <a:endParaRPr lang="ca-ES" sz="1200" i="1" dirty="0"/>
          </a:p>
          <a:p>
            <a:endParaRPr lang="ca-ES" sz="1200" i="1" dirty="0" smtClean="0"/>
          </a:p>
          <a:p>
            <a:r>
              <a:rPr lang="ca-ES" sz="1200" b="1" dirty="0" smtClean="0"/>
              <a:t>Principals variables disponibles</a:t>
            </a:r>
          </a:p>
          <a:p>
            <a:endParaRPr lang="ca-ES" sz="1200" b="1" dirty="0" smtClean="0"/>
          </a:p>
          <a:p>
            <a:pPr marL="171450" indent="-171450">
              <a:buFont typeface="Arial" pitchFamily="34" charset="0"/>
              <a:buChar char="•"/>
            </a:pPr>
            <a:r>
              <a:rPr lang="ca-ES" sz="1200" dirty="0" smtClean="0"/>
              <a:t>Règim de cotització</a:t>
            </a:r>
          </a:p>
          <a:p>
            <a:pPr marL="171450" indent="-171450">
              <a:buFont typeface="Arial" pitchFamily="34" charset="0"/>
              <a:buChar char="•"/>
            </a:pPr>
            <a:r>
              <a:rPr lang="ca-ES" sz="1200" dirty="0" smtClean="0"/>
              <a:t>Grup de cotització</a:t>
            </a:r>
          </a:p>
          <a:p>
            <a:pPr marL="171450" indent="-171450">
              <a:buFont typeface="Arial" pitchFamily="34" charset="0"/>
              <a:buChar char="•"/>
            </a:pPr>
            <a:r>
              <a:rPr lang="ca-ES" sz="1200" dirty="0" smtClean="0"/>
              <a:t>Tipus de contracte</a:t>
            </a:r>
          </a:p>
          <a:p>
            <a:pPr marL="171450" indent="-171450">
              <a:buFont typeface="Arial" pitchFamily="34" charset="0"/>
              <a:buChar char="•"/>
            </a:pPr>
            <a:r>
              <a:rPr lang="ca-ES" sz="1200" dirty="0" smtClean="0"/>
              <a:t>Tipus de contractant </a:t>
            </a:r>
            <a:endParaRPr lang="ca-ES" sz="1200" dirty="0"/>
          </a:p>
          <a:p>
            <a:endParaRPr lang="ca-ES" sz="1200" i="1" dirty="0" smtClean="0"/>
          </a:p>
          <a:p>
            <a:endParaRPr lang="ca-ES" sz="1200" i="1" dirty="0"/>
          </a:p>
          <a:p>
            <a:endParaRPr lang="ca-ES" sz="1200" i="1" dirty="0" smtClean="0"/>
          </a:p>
          <a:p>
            <a:endParaRPr lang="ca-ES" sz="1200" i="1" dirty="0"/>
          </a:p>
          <a:p>
            <a:endParaRPr lang="ca-ES" sz="1200" i="1" dirty="0" smtClean="0"/>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9" name="Rectangle 8"/>
          <p:cNvSpPr>
            <a:spLocks/>
          </p:cNvSpPr>
          <p:nvPr/>
        </p:nvSpPr>
        <p:spPr bwMode="auto">
          <a:xfrm>
            <a:off x="4860032" y="2852936"/>
            <a:ext cx="388843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200" b="1" dirty="0" smtClean="0"/>
              <a:t>Avantatges</a:t>
            </a:r>
            <a:endParaRPr lang="ca-ES" sz="1200" b="1" dirty="0"/>
          </a:p>
          <a:p>
            <a:endParaRPr lang="ca-ES" sz="1200" b="1" dirty="0" smtClean="0">
              <a:solidFill>
                <a:srgbClr val="C00000"/>
              </a:solidFill>
            </a:endParaRPr>
          </a:p>
          <a:p>
            <a:pPr marL="171450" indent="-171450">
              <a:buFont typeface="Arial" pitchFamily="34" charset="0"/>
              <a:buChar char="•"/>
            </a:pPr>
            <a:r>
              <a:rPr lang="ca-ES" sz="1200" dirty="0" smtClean="0"/>
              <a:t>Permet saber si una persona està treballant per compte propi o aliè el darrer dia laborable de cada trimestre.</a:t>
            </a:r>
          </a:p>
          <a:p>
            <a:pPr marL="171450" indent="-171450">
              <a:buFont typeface="Arial" pitchFamily="34" charset="0"/>
              <a:buChar char="•"/>
            </a:pPr>
            <a:r>
              <a:rPr lang="ca-ES" sz="1200" dirty="0" smtClean="0"/>
              <a:t>Permet construir històries laborals relativament llargues (sèrie disponible des de 2005)</a:t>
            </a:r>
          </a:p>
          <a:p>
            <a:pPr marL="171450" indent="-171450">
              <a:buFont typeface="Arial" pitchFamily="34" charset="0"/>
              <a:buChar char="•"/>
            </a:pPr>
            <a:r>
              <a:rPr lang="ca-ES" sz="1200" dirty="0" smtClean="0"/>
              <a:t>Inclou informació dels treballadors autònoms</a:t>
            </a:r>
          </a:p>
          <a:p>
            <a:endParaRPr lang="ca-ES" sz="1200" dirty="0"/>
          </a:p>
          <a:p>
            <a:r>
              <a:rPr lang="ca-ES" sz="1200" b="1" dirty="0" smtClean="0"/>
              <a:t>Limitacions</a:t>
            </a:r>
          </a:p>
          <a:p>
            <a:endParaRPr lang="ca-ES" sz="1200" dirty="0"/>
          </a:p>
          <a:p>
            <a:pPr marL="171450" indent="-171450">
              <a:buFont typeface="Arial" pitchFamily="34" charset="0"/>
              <a:buChar char="•"/>
            </a:pPr>
            <a:r>
              <a:rPr lang="ca-ES" sz="1200" dirty="0" smtClean="0"/>
              <a:t>En no recollir informació sobre el que passa entre talls trimestrals, és poc sensible per capturar insercions breus i inestables (una participació laboral breu entre dos talls trimestrals no queda capturada)</a:t>
            </a:r>
          </a:p>
          <a:p>
            <a:pPr marL="171450" indent="-171450">
              <a:buFont typeface="Arial" pitchFamily="34" charset="0"/>
              <a:buChar char="•"/>
            </a:pPr>
            <a:r>
              <a:rPr lang="ca-ES" sz="1200" dirty="0" smtClean="0"/>
              <a:t>Poc informativa sobre la naturalesa del contracte i el lloc de treball.</a:t>
            </a:r>
          </a:p>
          <a:p>
            <a:pPr marL="171450" indent="-171450">
              <a:buFont typeface="Arial" pitchFamily="34" charset="0"/>
              <a:buChar char="•"/>
            </a:pPr>
            <a:r>
              <a:rPr lang="ca-ES" sz="1200" dirty="0" smtClean="0"/>
              <a:t>No hi ha informació sobre salaris</a:t>
            </a:r>
            <a:endParaRPr lang="ca-ES" sz="1200" dirty="0"/>
          </a:p>
          <a:p>
            <a:pPr marL="171450" indent="-171450">
              <a:buFont typeface="Arial" pitchFamily="34" charset="0"/>
              <a:buChar char="•"/>
            </a:pPr>
            <a:endParaRPr lang="ca-ES" sz="1200" dirty="0" smtClean="0"/>
          </a:p>
        </p:txBody>
      </p:sp>
      <p:pic>
        <p:nvPicPr>
          <p:cNvPr id="2050" name="Picture 2" descr="http://www.emprendemania.com/wp-content/uploads/2013/01/logo-seguridad-soc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168879"/>
            <a:ext cx="1152128" cy="960107"/>
          </a:xfrm>
          <a:prstGeom prst="rect">
            <a:avLst/>
          </a:prstGeom>
          <a:noFill/>
          <a:extLst>
            <a:ext uri="{909E8E84-426E-40DD-AFC4-6F175D3DCCD1}">
              <a14:hiddenFill xmlns:a14="http://schemas.microsoft.com/office/drawing/2010/main">
                <a:solidFill>
                  <a:srgbClr val="FFFFFF"/>
                </a:solidFill>
              </a14:hiddenFill>
            </a:ext>
          </a:extLst>
        </p:spPr>
      </p:pic>
      <p:sp>
        <p:nvSpPr>
          <p:cNvPr id="10" name="QuadreDeText 9"/>
          <p:cNvSpPr txBox="1"/>
          <p:nvPr/>
        </p:nvSpPr>
        <p:spPr>
          <a:xfrm>
            <a:off x="2605098" y="2346622"/>
            <a:ext cx="4919230" cy="338554"/>
          </a:xfrm>
          <a:prstGeom prst="rect">
            <a:avLst/>
          </a:prstGeom>
          <a:noFill/>
        </p:spPr>
        <p:txBody>
          <a:bodyPr wrap="square" rtlCol="0">
            <a:spAutoFit/>
          </a:bodyPr>
          <a:lstStyle/>
          <a:p>
            <a:r>
              <a:rPr lang="ca-ES" sz="1600" b="1" dirty="0" smtClean="0">
                <a:solidFill>
                  <a:schemeClr val="tx1">
                    <a:lumMod val="75000"/>
                    <a:lumOff val="25000"/>
                  </a:schemeClr>
                </a:solidFill>
              </a:rPr>
              <a:t>AFI- Base de dades </a:t>
            </a:r>
            <a:r>
              <a:rPr lang="ca-ES" sz="1600" b="1" dirty="0" err="1" smtClean="0">
                <a:solidFill>
                  <a:schemeClr val="tx1">
                    <a:lumMod val="75000"/>
                    <a:lumOff val="25000"/>
                  </a:schemeClr>
                </a:solidFill>
              </a:rPr>
              <a:t>d’afiliacions</a:t>
            </a:r>
            <a:r>
              <a:rPr lang="ca-ES" sz="1600" b="1" dirty="0" smtClean="0">
                <a:solidFill>
                  <a:schemeClr val="tx1">
                    <a:lumMod val="75000"/>
                    <a:lumOff val="25000"/>
                  </a:schemeClr>
                </a:solidFill>
              </a:rPr>
              <a:t> a la Seguretat </a:t>
            </a:r>
            <a:r>
              <a:rPr lang="ca-ES" sz="1600" b="1" dirty="0">
                <a:solidFill>
                  <a:schemeClr val="tx1">
                    <a:lumMod val="75000"/>
                    <a:lumOff val="25000"/>
                  </a:schemeClr>
                </a:solidFill>
              </a:rPr>
              <a:t>S</a:t>
            </a:r>
            <a:r>
              <a:rPr lang="ca-ES" sz="1600" b="1" dirty="0" smtClean="0">
                <a:solidFill>
                  <a:schemeClr val="tx1">
                    <a:lumMod val="75000"/>
                    <a:lumOff val="25000"/>
                  </a:schemeClr>
                </a:solidFill>
              </a:rPr>
              <a:t>ocial</a:t>
            </a:r>
            <a:endParaRPr lang="ca-ES" sz="1600" b="1" dirty="0">
              <a:solidFill>
                <a:schemeClr val="tx1">
                  <a:lumMod val="75000"/>
                  <a:lumOff val="25000"/>
                </a:schemeClr>
              </a:solidFill>
            </a:endParaRPr>
          </a:p>
        </p:txBody>
      </p:sp>
      <p:sp>
        <p:nvSpPr>
          <p:cNvPr id="12" name="QuadreDeText 11"/>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94937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Què pot saber el SOC sobre l’èxit de les seves polítiques actives?</a:t>
            </a:r>
          </a:p>
          <a:p>
            <a:r>
              <a:rPr lang="ca-ES" sz="1200" dirty="0" smtClean="0"/>
              <a:t> </a:t>
            </a:r>
          </a:p>
          <a:p>
            <a:endParaRPr lang="ca-ES" sz="1200" dirty="0" smtClean="0"/>
          </a:p>
          <a:p>
            <a:endParaRPr lang="ca-ES" sz="1200" i="1" dirty="0" smtClean="0"/>
          </a:p>
          <a:p>
            <a:endParaRPr lang="ca-ES" sz="1200" i="1" dirty="0" smtClean="0"/>
          </a:p>
          <a:p>
            <a:endParaRPr lang="ca-ES" sz="1200" i="1" dirty="0" smtClean="0"/>
          </a:p>
          <a:p>
            <a:r>
              <a:rPr lang="ca-ES" sz="1200" b="1" dirty="0" smtClean="0"/>
              <a:t>Principals variables disponibles</a:t>
            </a:r>
          </a:p>
          <a:p>
            <a:endParaRPr lang="ca-ES" sz="1200" b="1" dirty="0" smtClean="0"/>
          </a:p>
          <a:p>
            <a:pPr marL="171450" indent="-171450">
              <a:buFont typeface="Arial" pitchFamily="34" charset="0"/>
              <a:buChar char="•"/>
            </a:pPr>
            <a:r>
              <a:rPr lang="ca-ES" sz="1200" dirty="0" smtClean="0"/>
              <a:t>Data d’inici del contracte</a:t>
            </a:r>
          </a:p>
          <a:p>
            <a:pPr marL="171450" indent="-171450">
              <a:buFont typeface="Arial" pitchFamily="34" charset="0"/>
              <a:buChar char="•"/>
            </a:pPr>
            <a:r>
              <a:rPr lang="ca-ES" sz="1200" dirty="0"/>
              <a:t>Tipus i grup de contracte </a:t>
            </a:r>
          </a:p>
          <a:p>
            <a:pPr marL="171450" indent="-171450">
              <a:buFont typeface="Arial" pitchFamily="34" charset="0"/>
              <a:buChar char="•"/>
            </a:pPr>
            <a:r>
              <a:rPr lang="ca-ES" sz="1200" dirty="0"/>
              <a:t>Tipus de jornada</a:t>
            </a:r>
          </a:p>
          <a:p>
            <a:pPr marL="171450" indent="-171450">
              <a:buFont typeface="Arial" pitchFamily="34" charset="0"/>
              <a:buChar char="•"/>
            </a:pPr>
            <a:r>
              <a:rPr lang="ca-ES" sz="1200" dirty="0" smtClean="0"/>
              <a:t>Classificació de l’ocupació CNO-11 </a:t>
            </a:r>
            <a:r>
              <a:rPr lang="ca-ES" sz="1200" dirty="0">
                <a:hlinkClick r:id="rId3"/>
              </a:rPr>
              <a:t>http://</a:t>
            </a:r>
            <a:r>
              <a:rPr lang="ca-ES" sz="1200" dirty="0" smtClean="0">
                <a:hlinkClick r:id="rId3"/>
              </a:rPr>
              <a:t>bit.ly/17ig1GW</a:t>
            </a:r>
            <a:endParaRPr lang="ca-ES" sz="1200" dirty="0" smtClean="0"/>
          </a:p>
          <a:p>
            <a:pPr marL="171450" indent="-171450">
              <a:buFont typeface="Arial" pitchFamily="34" charset="0"/>
              <a:buChar char="•"/>
            </a:pPr>
            <a:r>
              <a:rPr lang="ca-ES" sz="1200" dirty="0" smtClean="0"/>
              <a:t>Municipi del lloc de treball</a:t>
            </a:r>
          </a:p>
          <a:p>
            <a:pPr marL="171450" indent="-171450">
              <a:buFont typeface="Arial" pitchFamily="34" charset="0"/>
              <a:buChar char="•"/>
            </a:pPr>
            <a:r>
              <a:rPr lang="ca-ES" sz="1200" dirty="0" smtClean="0"/>
              <a:t>Bonificacions del contracte</a:t>
            </a:r>
          </a:p>
          <a:p>
            <a:pPr marL="171450" indent="-171450">
              <a:buFont typeface="Arial" pitchFamily="34" charset="0"/>
              <a:buChar char="•"/>
            </a:pPr>
            <a:r>
              <a:rPr lang="ca-ES" sz="1200" dirty="0" smtClean="0"/>
              <a:t>Col·lectiu de la bonificació</a:t>
            </a:r>
          </a:p>
          <a:p>
            <a:pPr marL="171450" indent="-171450">
              <a:buFont typeface="Arial" pitchFamily="34" charset="0"/>
              <a:buChar char="•"/>
            </a:pPr>
            <a:r>
              <a:rPr lang="ca-ES" sz="1200" dirty="0" smtClean="0"/>
              <a:t>Durada del contracte</a:t>
            </a:r>
          </a:p>
          <a:p>
            <a:pPr marL="171450" indent="-171450">
              <a:buFont typeface="Arial" pitchFamily="34" charset="0"/>
              <a:buChar char="•"/>
            </a:pPr>
            <a:r>
              <a:rPr lang="ca-ES" sz="1200" dirty="0"/>
              <a:t>A</a:t>
            </a:r>
            <a:r>
              <a:rPr lang="ca-ES" sz="1200" dirty="0" smtClean="0"/>
              <a:t>ctivitat </a:t>
            </a:r>
            <a:r>
              <a:rPr lang="ca-ES" sz="1200" dirty="0"/>
              <a:t>econòmica CCAE-09 </a:t>
            </a:r>
            <a:r>
              <a:rPr lang="ca-ES" sz="1200" dirty="0">
                <a:hlinkClick r:id="rId4"/>
              </a:rPr>
              <a:t>http://</a:t>
            </a:r>
            <a:r>
              <a:rPr lang="ca-ES" sz="1200" dirty="0" smtClean="0">
                <a:hlinkClick r:id="rId4"/>
              </a:rPr>
              <a:t>bit.ly/11cXYd2</a:t>
            </a:r>
            <a:endParaRPr lang="ca-ES" sz="1200" dirty="0" smtClean="0"/>
          </a:p>
          <a:p>
            <a:pPr marL="171450" indent="-171450">
              <a:buFont typeface="Arial" pitchFamily="34" charset="0"/>
              <a:buChar char="•"/>
            </a:pPr>
            <a:r>
              <a:rPr lang="ca-ES" sz="1200" dirty="0" smtClean="0"/>
              <a:t>Nombre de treballadors de l’empresa</a:t>
            </a:r>
          </a:p>
          <a:p>
            <a:pPr marL="171450" indent="-171450">
              <a:buFont typeface="Arial" pitchFamily="34" charset="0"/>
              <a:buChar char="•"/>
            </a:pPr>
            <a:r>
              <a:rPr lang="ca-ES" sz="1200" dirty="0" smtClean="0"/>
              <a:t>Vinculació a ETT</a:t>
            </a:r>
          </a:p>
          <a:p>
            <a:pPr marL="171450" indent="-171450">
              <a:buFont typeface="Arial" pitchFamily="34" charset="0"/>
              <a:buChar char="•"/>
            </a:pPr>
            <a:r>
              <a:rPr lang="ca-ES" sz="1200" dirty="0"/>
              <a:t>Tipus d’empresa</a:t>
            </a:r>
          </a:p>
          <a:p>
            <a:endParaRPr lang="ca-ES" sz="1200" i="1" dirty="0"/>
          </a:p>
          <a:p>
            <a:endParaRPr lang="ca-ES" sz="1200" i="1" dirty="0" smtClean="0"/>
          </a:p>
          <a:p>
            <a:endParaRPr lang="ca-ES" sz="1200" i="1" dirty="0"/>
          </a:p>
          <a:p>
            <a:endParaRPr lang="ca-ES" sz="1200" i="1" dirty="0" smtClean="0"/>
          </a:p>
          <a:p>
            <a:endParaRPr lang="ca-ES" sz="1200" i="1" dirty="0" smtClean="0"/>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2148086"/>
            <a:ext cx="27336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p:cNvSpPr>
          <p:nvPr/>
        </p:nvSpPr>
        <p:spPr bwMode="auto">
          <a:xfrm>
            <a:off x="4644008" y="2852936"/>
            <a:ext cx="410445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200" b="1" dirty="0" smtClean="0"/>
              <a:t>Avantatges</a:t>
            </a:r>
            <a:endParaRPr lang="ca-ES" sz="1200" b="1" dirty="0"/>
          </a:p>
          <a:p>
            <a:endParaRPr lang="ca-ES" sz="1200" b="1" dirty="0" smtClean="0">
              <a:solidFill>
                <a:srgbClr val="C00000"/>
              </a:solidFill>
            </a:endParaRPr>
          </a:p>
          <a:p>
            <a:pPr marL="171450" indent="-171450">
              <a:buFont typeface="Arial" pitchFamily="34" charset="0"/>
              <a:buChar char="•"/>
            </a:pPr>
            <a:r>
              <a:rPr lang="ca-ES" sz="1200" dirty="0" smtClean="0"/>
              <a:t>Es registren pràcticament el 100% dels contractes</a:t>
            </a:r>
          </a:p>
          <a:p>
            <a:pPr marL="171450" indent="-171450">
              <a:buFont typeface="Arial" pitchFamily="34" charset="0"/>
              <a:buChar char="•"/>
            </a:pPr>
            <a:r>
              <a:rPr lang="ca-ES" sz="1200" dirty="0" smtClean="0"/>
              <a:t>Permet conèixer el tipus d’ocupació i l’activitat econòmica i relacionar-la amb les qualificacions de l’aturat i el tipus de política activa en què ha participat</a:t>
            </a:r>
          </a:p>
          <a:p>
            <a:pPr marL="171450" indent="-171450">
              <a:buFont typeface="Arial" pitchFamily="34" charset="0"/>
              <a:buChar char="•"/>
            </a:pPr>
            <a:r>
              <a:rPr lang="ca-ES" sz="1200" dirty="0" smtClean="0"/>
              <a:t>Permet ubicar el lloc de treball millor que AFI</a:t>
            </a:r>
          </a:p>
          <a:p>
            <a:pPr marL="171450" indent="-171450">
              <a:buFont typeface="Arial" pitchFamily="34" charset="0"/>
              <a:buChar char="•"/>
            </a:pPr>
            <a:r>
              <a:rPr lang="ca-ES" sz="1200" dirty="0" smtClean="0"/>
              <a:t>En combinació amb AFI, permet construir la història laboral, prèvia i posterior a la participació de l’aturat en la política activa</a:t>
            </a:r>
          </a:p>
          <a:p>
            <a:pPr marL="171450" indent="-171450">
              <a:buFont typeface="Arial" pitchFamily="34" charset="0"/>
              <a:buChar char="•"/>
            </a:pPr>
            <a:r>
              <a:rPr lang="ca-ES" sz="1200" dirty="0"/>
              <a:t>Permet analitzar les insercions laborals breus i inestables millor que </a:t>
            </a:r>
            <a:r>
              <a:rPr lang="ca-ES" sz="1200" dirty="0" smtClean="0"/>
              <a:t>AFI</a:t>
            </a:r>
          </a:p>
          <a:p>
            <a:endParaRPr lang="ca-ES" sz="1200" dirty="0"/>
          </a:p>
          <a:p>
            <a:r>
              <a:rPr lang="ca-ES" sz="1200" b="1" dirty="0" smtClean="0"/>
              <a:t>Limitacions</a:t>
            </a:r>
          </a:p>
          <a:p>
            <a:endParaRPr lang="ca-ES" sz="1200" dirty="0"/>
          </a:p>
          <a:p>
            <a:pPr marL="171450" indent="-171450">
              <a:buFont typeface="Arial" pitchFamily="34" charset="0"/>
              <a:buChar char="•"/>
            </a:pPr>
            <a:r>
              <a:rPr lang="ca-ES" sz="1200" dirty="0" smtClean="0"/>
              <a:t>No hi ha informació sobre autònoms</a:t>
            </a:r>
          </a:p>
          <a:p>
            <a:pPr marL="171450" indent="-171450">
              <a:buFont typeface="Arial" pitchFamily="34" charset="0"/>
              <a:buChar char="•"/>
            </a:pPr>
            <a:r>
              <a:rPr lang="ca-ES" sz="1200" dirty="0" smtClean="0"/>
              <a:t>No registra la finalització dels contractes: la durada de la participació laboral s’ha d’obtenir de la combinació amb AFI</a:t>
            </a:r>
          </a:p>
          <a:p>
            <a:pPr marL="171450" indent="-171450">
              <a:buFont typeface="Arial" pitchFamily="34" charset="0"/>
              <a:buChar char="•"/>
            </a:pPr>
            <a:r>
              <a:rPr lang="ca-ES" sz="1200" dirty="0" smtClean="0"/>
              <a:t>No hi ha informació sobre salaris</a:t>
            </a:r>
            <a:endParaRPr lang="ca-ES" sz="1200" dirty="0"/>
          </a:p>
          <a:p>
            <a:pPr marL="171450" indent="-171450">
              <a:buFont typeface="Arial" pitchFamily="34" charset="0"/>
              <a:buChar char="•"/>
            </a:pPr>
            <a:endParaRPr lang="ca-ES" sz="1200" dirty="0" smtClean="0"/>
          </a:p>
        </p:txBody>
      </p:sp>
      <p:sp>
        <p:nvSpPr>
          <p:cNvPr id="4" name="QuadreDeText 3"/>
          <p:cNvSpPr txBox="1"/>
          <p:nvPr/>
        </p:nvSpPr>
        <p:spPr>
          <a:xfrm>
            <a:off x="3215213" y="2346622"/>
            <a:ext cx="3484752" cy="338554"/>
          </a:xfrm>
          <a:prstGeom prst="rect">
            <a:avLst/>
          </a:prstGeom>
          <a:noFill/>
        </p:spPr>
        <p:txBody>
          <a:bodyPr wrap="square" rtlCol="0">
            <a:spAutoFit/>
          </a:bodyPr>
          <a:lstStyle/>
          <a:p>
            <a:r>
              <a:rPr lang="ca-ES" sz="1600" b="1" dirty="0" smtClean="0">
                <a:solidFill>
                  <a:schemeClr val="tx1">
                    <a:lumMod val="75000"/>
                    <a:lumOff val="25000"/>
                  </a:schemeClr>
                </a:solidFill>
              </a:rPr>
              <a:t>Registre de contractes laborals </a:t>
            </a:r>
            <a:endParaRPr lang="ca-ES" sz="1600" b="1" dirty="0">
              <a:solidFill>
                <a:schemeClr val="tx1">
                  <a:lumMod val="75000"/>
                  <a:lumOff val="25000"/>
                </a:schemeClr>
              </a:solidFill>
            </a:endParaRPr>
          </a:p>
        </p:txBody>
      </p:sp>
      <p:sp>
        <p:nvSpPr>
          <p:cNvPr id="10" name="QuadreDeText 9"/>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1183715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Què pot saber el SOC sobre l’èxit de les seves polítiques actives?</a:t>
            </a:r>
          </a:p>
          <a:p>
            <a:r>
              <a:rPr lang="ca-ES" sz="1200" dirty="0" smtClean="0"/>
              <a:t> </a:t>
            </a:r>
          </a:p>
          <a:p>
            <a:endParaRPr lang="ca-ES" sz="1200" dirty="0" smtClean="0"/>
          </a:p>
          <a:p>
            <a:endParaRPr lang="ca-ES" sz="1200" i="1" dirty="0" smtClean="0"/>
          </a:p>
          <a:p>
            <a:endParaRPr lang="ca-ES" sz="1200" i="1" dirty="0" smtClean="0"/>
          </a:p>
          <a:p>
            <a:pPr marL="228600" indent="-228600">
              <a:buFont typeface="+mj-lt"/>
              <a:buAutoNum type="arabicPeriod"/>
            </a:pPr>
            <a:r>
              <a:rPr lang="ca-ES" sz="1200" b="1" dirty="0" smtClean="0"/>
              <a:t>SICAS: </a:t>
            </a:r>
            <a:r>
              <a:rPr lang="ca-ES" sz="1200" dirty="0" smtClean="0"/>
              <a:t>Sistema d’informació </a:t>
            </a:r>
            <a:r>
              <a:rPr lang="ca-ES" sz="1200" dirty="0"/>
              <a:t>dels serveis d’ocupació.</a:t>
            </a:r>
          </a:p>
          <a:p>
            <a:endParaRPr lang="ca-ES" sz="1200" b="1" dirty="0" smtClean="0"/>
          </a:p>
          <a:p>
            <a:pPr marL="628650" lvl="1" indent="-171450">
              <a:buFont typeface="Arial" pitchFamily="34" charset="0"/>
              <a:buChar char="•"/>
            </a:pPr>
            <a:r>
              <a:rPr lang="ca-ES" sz="1200" dirty="0" smtClean="0"/>
              <a:t>S’estructura en talls mensuals, amb informació corresponent al darrer dia laborable de cada mes</a:t>
            </a:r>
          </a:p>
          <a:p>
            <a:pPr marL="628650" lvl="1" indent="-171450">
              <a:buFont typeface="Arial" pitchFamily="34" charset="0"/>
              <a:buChar char="•"/>
            </a:pPr>
            <a:r>
              <a:rPr lang="ca-ES" sz="1200" dirty="0" smtClean="0"/>
              <a:t>Permet construir històries d’atur registrat amb les corresponents dinàmiques d’entrada i sortida (</a:t>
            </a:r>
            <a:r>
              <a:rPr lang="ca-ES" sz="1200" dirty="0"/>
              <a:t>amb informació des de 2005) </a:t>
            </a:r>
            <a:endParaRPr lang="ca-ES" sz="1200" dirty="0" smtClean="0"/>
          </a:p>
          <a:p>
            <a:pPr marL="171450" indent="-171450">
              <a:buFont typeface="Arial" pitchFamily="34" charset="0"/>
              <a:buChar char="•"/>
            </a:pPr>
            <a:endParaRPr lang="ca-ES" sz="1200" dirty="0"/>
          </a:p>
          <a:p>
            <a:pPr marL="228600" indent="-228600">
              <a:buFont typeface="+mj-lt"/>
              <a:buAutoNum type="arabicPeriod" startAt="2"/>
            </a:pPr>
            <a:r>
              <a:rPr lang="ca-ES" sz="1200" b="1" dirty="0" smtClean="0"/>
              <a:t>Departament d’Ensenyament</a:t>
            </a:r>
          </a:p>
          <a:p>
            <a:endParaRPr lang="ca-ES" sz="1200" b="1" dirty="0"/>
          </a:p>
          <a:p>
            <a:pPr marL="628650" lvl="1" indent="-171450">
              <a:buFont typeface="Arial" pitchFamily="34" charset="0"/>
              <a:buChar char="•"/>
            </a:pPr>
            <a:r>
              <a:rPr lang="ca-ES" sz="1200" dirty="0" smtClean="0"/>
              <a:t>Disposa de bases de dades de matriculació i el registre de títols per a tots els ensenyaments reglats (CFGM,CFGS, GESO, PQPI)</a:t>
            </a:r>
          </a:p>
          <a:p>
            <a:pPr marL="628650" lvl="1" indent="-171450">
              <a:buFont typeface="Arial" pitchFamily="34" charset="0"/>
              <a:buChar char="•"/>
            </a:pPr>
            <a:r>
              <a:rPr lang="ca-ES" sz="1200" dirty="0" smtClean="0"/>
              <a:t>Captura el retorn i els assoliments en el sistema educatiu , els quals són l’objectiu d’algunes polítiques actives per a joves</a:t>
            </a:r>
            <a:endParaRPr lang="ca-ES" sz="1200" dirty="0"/>
          </a:p>
          <a:p>
            <a:endParaRPr lang="ca-ES" sz="1200" dirty="0"/>
          </a:p>
          <a:p>
            <a:pPr marL="228600" indent="-228600">
              <a:buFont typeface="+mj-lt"/>
              <a:buAutoNum type="arabicPeriod" startAt="3"/>
            </a:pPr>
            <a:r>
              <a:rPr lang="ca-ES" sz="1200" b="1" dirty="0" smtClean="0"/>
              <a:t>Q: Qüestionari de factors d’ocupació del SOC</a:t>
            </a:r>
          </a:p>
          <a:p>
            <a:endParaRPr lang="ca-ES" sz="1200" b="1" dirty="0" smtClean="0"/>
          </a:p>
          <a:p>
            <a:pPr marL="628650" lvl="1" indent="-171450">
              <a:buFont typeface="Arial" pitchFamily="34" charset="0"/>
              <a:buChar char="•"/>
            </a:pPr>
            <a:r>
              <a:rPr lang="ca-ES" sz="1200" dirty="0" smtClean="0"/>
              <a:t>Mesura els factors personals i competencials que determinen l’ocupabilitat dels aturats</a:t>
            </a:r>
          </a:p>
          <a:p>
            <a:pPr marL="628650" lvl="1" indent="-171450">
              <a:buFont typeface="Arial" pitchFamily="34" charset="0"/>
              <a:buChar char="•"/>
            </a:pPr>
            <a:r>
              <a:rPr lang="ca-ES" sz="1200" dirty="0" smtClean="0"/>
              <a:t>La informació s’actualitza periòdicament, amb la qual cosa es poden detectar processos de millora en l’ocupabilitat</a:t>
            </a:r>
          </a:p>
          <a:p>
            <a:pPr marL="628650" lvl="1" indent="-171450">
              <a:buFont typeface="Arial" pitchFamily="34" charset="0"/>
              <a:buChar char="•"/>
            </a:pPr>
            <a:r>
              <a:rPr lang="ca-ES" sz="1200" dirty="0" smtClean="0"/>
              <a:t>Es troba en fase pilot, pendent d’implementació al conjunt d’Oficines de Treball i de comprovar la fiabilitat i validesa de la mesura (és a dir, contrastar que mesura bé els factors que determinen l’ocupabilitat i que ajuda a predir la inserció laboral).</a:t>
            </a:r>
          </a:p>
          <a:p>
            <a:endParaRPr lang="ca-ES" sz="1200" dirty="0"/>
          </a:p>
          <a:p>
            <a:endParaRPr lang="ca-ES" sz="1200" i="1" dirty="0" smtClean="0"/>
          </a:p>
          <a:p>
            <a:endParaRPr lang="ca-ES" sz="1200" i="1" dirty="0"/>
          </a:p>
          <a:p>
            <a:endParaRPr lang="ca-ES" sz="1200" i="1" dirty="0" smtClean="0"/>
          </a:p>
          <a:p>
            <a:pPr marL="171450" lvl="0" indent="-171450">
              <a:buFont typeface="Arial" pitchFamily="34" charset="0"/>
              <a:buChar char="•"/>
            </a:pPr>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10" name="QuadreDeText 9"/>
          <p:cNvSpPr txBox="1"/>
          <p:nvPr/>
        </p:nvSpPr>
        <p:spPr>
          <a:xfrm>
            <a:off x="561788" y="2132856"/>
            <a:ext cx="6458484" cy="307777"/>
          </a:xfrm>
          <a:prstGeom prst="rect">
            <a:avLst/>
          </a:prstGeom>
          <a:noFill/>
        </p:spPr>
        <p:txBody>
          <a:bodyPr wrap="square" rtlCol="0">
            <a:spAutoFit/>
          </a:bodyPr>
          <a:lstStyle/>
          <a:p>
            <a:r>
              <a:rPr lang="ca-ES" sz="1400" b="1" dirty="0" smtClean="0">
                <a:solidFill>
                  <a:schemeClr val="tx1">
                    <a:lumMod val="75000"/>
                    <a:lumOff val="25000"/>
                  </a:schemeClr>
                </a:solidFill>
              </a:rPr>
              <a:t>Altres bases de dades disponibles, amb informació sobre “</a:t>
            </a:r>
            <a:r>
              <a:rPr lang="ca-ES" sz="1400" b="1" dirty="0" err="1" smtClean="0">
                <a:solidFill>
                  <a:schemeClr val="tx1">
                    <a:lumMod val="75000"/>
                    <a:lumOff val="25000"/>
                  </a:schemeClr>
                </a:solidFill>
              </a:rPr>
              <a:t>outcomes</a:t>
            </a:r>
            <a:r>
              <a:rPr lang="ca-ES" sz="1400" b="1" dirty="0" smtClean="0">
                <a:solidFill>
                  <a:schemeClr val="tx1">
                    <a:lumMod val="75000"/>
                    <a:lumOff val="25000"/>
                  </a:schemeClr>
                </a:solidFill>
              </a:rPr>
              <a:t>”</a:t>
            </a:r>
            <a:endParaRPr lang="ca-ES" sz="1400" b="1" dirty="0">
              <a:solidFill>
                <a:schemeClr val="tx1">
                  <a:lumMod val="75000"/>
                  <a:lumOff val="25000"/>
                </a:schemeClr>
              </a:solidFill>
            </a:endParaRP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49479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període 2013-2016</a:t>
            </a:r>
          </a:p>
          <a:p>
            <a:r>
              <a:rPr lang="ca-ES" sz="1200" dirty="0" smtClean="0"/>
              <a:t> </a:t>
            </a:r>
          </a:p>
          <a:p>
            <a:pPr marL="228600" indent="-228600">
              <a:buFont typeface="+mj-lt"/>
              <a:buAutoNum type="arabicPeriod"/>
            </a:pPr>
            <a:r>
              <a:rPr lang="ca-ES" sz="1200" b="1" dirty="0" smtClean="0"/>
              <a:t>Assajar la construcció de trajectòries laborals combinant la informació d’AFI i </a:t>
            </a:r>
            <a:r>
              <a:rPr lang="ca-ES" sz="1200" b="1" dirty="0" err="1" smtClean="0"/>
              <a:t>Contrata</a:t>
            </a:r>
            <a:r>
              <a:rPr lang="ca-ES" sz="1200" b="1" dirty="0" smtClean="0"/>
              <a:t>, i integrar-les a la BDI/SIPAO</a:t>
            </a:r>
          </a:p>
          <a:p>
            <a:pPr marL="228600" indent="-228600">
              <a:buFont typeface="+mj-lt"/>
              <a:buAutoNum type="arabicPeriod"/>
            </a:pPr>
            <a:endParaRPr lang="ca-ES" sz="1200" b="1" dirty="0"/>
          </a:p>
          <a:p>
            <a:pPr marL="228600" indent="-228600">
              <a:buFont typeface="+mj-lt"/>
              <a:buAutoNum type="arabicPeriod"/>
            </a:pPr>
            <a:r>
              <a:rPr lang="ca-ES" sz="1200" b="1" dirty="0" smtClean="0"/>
              <a:t>Enriquir les mesures de </a:t>
            </a:r>
            <a:r>
              <a:rPr lang="ca-ES" sz="1200" b="1" dirty="0" err="1" smtClean="0"/>
              <a:t>l’</a:t>
            </a:r>
            <a:r>
              <a:rPr lang="ca-ES" sz="1200" b="1" i="1" dirty="0" err="1" smtClean="0"/>
              <a:t>outcome</a:t>
            </a:r>
            <a:r>
              <a:rPr lang="ca-ES" sz="1200" b="1" i="1" dirty="0" smtClean="0"/>
              <a:t> </a:t>
            </a:r>
            <a:r>
              <a:rPr lang="ca-ES" sz="1200" b="1" dirty="0" smtClean="0"/>
              <a:t>i ampliar la finestra de seguiment en:</a:t>
            </a:r>
          </a:p>
          <a:p>
            <a:pPr marL="228600" indent="-228600">
              <a:buFont typeface="+mj-lt"/>
              <a:buAutoNum type="arabicPeriod" startAt="3"/>
            </a:pPr>
            <a:endParaRPr lang="ca-ES" sz="1200" b="1" dirty="0"/>
          </a:p>
          <a:p>
            <a:pPr marL="628650" lvl="1" indent="-171450">
              <a:buFont typeface="Arial" pitchFamily="34" charset="0"/>
              <a:buChar char="•"/>
            </a:pPr>
            <a:r>
              <a:rPr lang="ca-ES" sz="1200" dirty="0"/>
              <a:t>La formulació dels objectius en el procés de disseny del programes (vegeu el </a:t>
            </a:r>
            <a:r>
              <a:rPr lang="ca-ES" sz="1200" dirty="0">
                <a:solidFill>
                  <a:srgbClr val="C00000"/>
                </a:solidFill>
              </a:rPr>
              <a:t>Repte </a:t>
            </a:r>
            <a:r>
              <a:rPr lang="ca-ES" sz="1200" dirty="0" smtClean="0">
                <a:solidFill>
                  <a:srgbClr val="C00000"/>
                </a:solidFill>
              </a:rPr>
              <a:t>2</a:t>
            </a:r>
            <a:r>
              <a:rPr lang="ca-ES" sz="1200" dirty="0" smtClean="0"/>
              <a:t>)</a:t>
            </a:r>
            <a:endParaRPr lang="ca-ES" sz="1200" dirty="0"/>
          </a:p>
          <a:p>
            <a:pPr marL="628650" lvl="1" indent="-171450">
              <a:buFont typeface="Arial" pitchFamily="34" charset="0"/>
              <a:buChar char="•"/>
            </a:pPr>
            <a:r>
              <a:rPr lang="ca-ES" sz="1200" dirty="0" smtClean="0"/>
              <a:t>Els informes de seguiment i monitorització dels programes (vegeu el </a:t>
            </a:r>
            <a:r>
              <a:rPr lang="ca-ES" sz="1200" dirty="0">
                <a:solidFill>
                  <a:srgbClr val="C00000"/>
                </a:solidFill>
              </a:rPr>
              <a:t>R</a:t>
            </a:r>
            <a:r>
              <a:rPr lang="ca-ES" sz="1200" dirty="0" smtClean="0">
                <a:solidFill>
                  <a:srgbClr val="C00000"/>
                </a:solidFill>
              </a:rPr>
              <a:t>epte </a:t>
            </a:r>
            <a:r>
              <a:rPr lang="ca-ES" sz="1200" dirty="0">
                <a:solidFill>
                  <a:srgbClr val="C00000"/>
                </a:solidFill>
              </a:rPr>
              <a:t>3</a:t>
            </a:r>
            <a:r>
              <a:rPr lang="ca-ES" sz="1200" dirty="0" smtClean="0"/>
              <a:t>)</a:t>
            </a:r>
          </a:p>
          <a:p>
            <a:pPr marL="628650" lvl="1" indent="-171450">
              <a:buFont typeface="Arial" pitchFamily="34" charset="0"/>
              <a:buChar char="•"/>
            </a:pPr>
            <a:r>
              <a:rPr lang="ca-ES" sz="1200" dirty="0" smtClean="0"/>
              <a:t>La formulació de les preguntes d’avaluació i la realització de les avaluacions d’impacte (vegeu el </a:t>
            </a:r>
            <a:r>
              <a:rPr lang="ca-ES" sz="1200" dirty="0">
                <a:solidFill>
                  <a:srgbClr val="C00000"/>
                </a:solidFill>
              </a:rPr>
              <a:t>R</a:t>
            </a:r>
            <a:r>
              <a:rPr lang="ca-ES" sz="1200" dirty="0" smtClean="0">
                <a:solidFill>
                  <a:srgbClr val="C00000"/>
                </a:solidFill>
              </a:rPr>
              <a:t>epte 4</a:t>
            </a:r>
            <a:r>
              <a:rPr lang="ca-ES" sz="1200" dirty="0" smtClean="0"/>
              <a:t>).</a:t>
            </a:r>
          </a:p>
          <a:p>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Enriquir la definició </a:t>
            </a:r>
            <a:r>
              <a:rPr lang="ca-ES" sz="3600" b="1" dirty="0" err="1" smtClean="0">
                <a:solidFill>
                  <a:srgbClr val="C00000"/>
                </a:solidFill>
              </a:rPr>
              <a:t>d“èxit”de</a:t>
            </a:r>
            <a:r>
              <a:rPr lang="ca-ES" sz="3600" b="1" dirty="0" smtClean="0">
                <a:solidFill>
                  <a:srgbClr val="C00000"/>
                </a:solidFill>
              </a:rPr>
              <a:t> les PAO</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1441796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L’anàlisi i l’avaluació són poc presents en el moment de disseny dels programes</a:t>
            </a:r>
          </a:p>
          <a:p>
            <a:r>
              <a:rPr lang="ca-ES" sz="1200" dirty="0" smtClean="0"/>
              <a:t> </a:t>
            </a:r>
          </a:p>
          <a:p>
            <a:r>
              <a:rPr lang="ca-ES" sz="1200" dirty="0" smtClean="0"/>
              <a:t>Les </a:t>
            </a:r>
            <a:r>
              <a:rPr lang="ca-ES" sz="1200" dirty="0"/>
              <a:t>tasques d’anàlisi i avaluació </a:t>
            </a:r>
            <a:r>
              <a:rPr lang="ca-ES" sz="1200" dirty="0" smtClean="0"/>
              <a:t>del SOC se </a:t>
            </a:r>
            <a:r>
              <a:rPr lang="ca-ES" sz="1200" dirty="0"/>
              <a:t>centren, fonamentalment, en el seguiment de la implementació dels </a:t>
            </a:r>
            <a:r>
              <a:rPr lang="ca-ES" sz="1200" dirty="0" smtClean="0"/>
              <a:t>programes; </a:t>
            </a:r>
            <a:r>
              <a:rPr lang="ca-ES" sz="1200" dirty="0"/>
              <a:t>la mesura de la inserció posterior al </a:t>
            </a:r>
            <a:r>
              <a:rPr lang="ca-ES" sz="1200" dirty="0" smtClean="0"/>
              <a:t>programa; </a:t>
            </a:r>
            <a:r>
              <a:rPr lang="ca-ES" sz="1200" dirty="0"/>
              <a:t>l’avaluació de necessitats, particularment en l’àmbit de la </a:t>
            </a:r>
            <a:r>
              <a:rPr lang="ca-ES" sz="1200" dirty="0" smtClean="0"/>
              <a:t>formació </a:t>
            </a:r>
            <a:r>
              <a:rPr lang="ca-ES" sz="1200" dirty="0"/>
              <a:t>per intentar adequar l’oferta a les demandes i necessitats </a:t>
            </a:r>
            <a:r>
              <a:rPr lang="ca-ES" sz="1200" dirty="0" smtClean="0"/>
              <a:t>detectades, i la promoció, per part de la Secretaria Tècnica, d’avaluacions d’impacte retrospectives. </a:t>
            </a:r>
          </a:p>
          <a:p>
            <a:endParaRPr lang="ca-ES" sz="1200" dirty="0"/>
          </a:p>
          <a:p>
            <a:r>
              <a:rPr lang="ca-ES" sz="1200" dirty="0" smtClean="0"/>
              <a:t>Per contra, la </a:t>
            </a:r>
            <a:r>
              <a:rPr lang="ca-ES" sz="1200" dirty="0"/>
              <a:t>funció d’anàlisi </a:t>
            </a:r>
            <a:r>
              <a:rPr lang="ca-ES" sz="1200" dirty="0" smtClean="0"/>
              <a:t>i avaluació està </a:t>
            </a:r>
            <a:r>
              <a:rPr lang="ca-ES" sz="1200" dirty="0"/>
              <a:t>actualment poc present en </a:t>
            </a:r>
            <a:r>
              <a:rPr lang="ca-ES" sz="1200" dirty="0" smtClean="0"/>
              <a:t>el moment inicial de </a:t>
            </a:r>
            <a:r>
              <a:rPr lang="ca-ES" sz="1200" dirty="0"/>
              <a:t>disseny </a:t>
            </a:r>
            <a:r>
              <a:rPr lang="ca-ES" sz="1200" dirty="0" smtClean="0"/>
              <a:t>i reforma dels programes, que és una fase en què resulta particularment beneficiosa. </a:t>
            </a:r>
            <a:r>
              <a:rPr lang="ca-ES" sz="1200" b="1" dirty="0"/>
              <a:t>P</a:t>
            </a:r>
            <a:r>
              <a:rPr lang="ca-ES" sz="1200" b="1" dirty="0" smtClean="0"/>
              <a:t>lanificar l’avaluació dels programes des de l’inici </a:t>
            </a:r>
            <a:r>
              <a:rPr lang="ca-ES" sz="1200" dirty="0" smtClean="0"/>
              <a:t>té dues grans avantatges:</a:t>
            </a:r>
          </a:p>
          <a:p>
            <a:endParaRPr lang="ca-ES" sz="1200" dirty="0"/>
          </a:p>
          <a:p>
            <a:pPr marL="685800" lvl="1" indent="-228600">
              <a:buFontTx/>
              <a:buAutoNum type="arabicParenR"/>
            </a:pPr>
            <a:r>
              <a:rPr lang="ca-ES" sz="1200" b="1" dirty="0"/>
              <a:t>F</a:t>
            </a:r>
            <a:r>
              <a:rPr lang="ca-ES" sz="1200" b="1" dirty="0" smtClean="0"/>
              <a:t>orça a estructurar i concretar el disseny del programa. </a:t>
            </a:r>
            <a:r>
              <a:rPr lang="ca-ES" sz="1200" dirty="0"/>
              <a:t>el simple fet de “pensar en com avaluar l’impacte” d’un nou programa té efectes positius sobre el </a:t>
            </a:r>
            <a:r>
              <a:rPr lang="ca-ES" sz="1200" dirty="0" smtClean="0"/>
              <a:t>disseny de </a:t>
            </a:r>
            <a:r>
              <a:rPr lang="ca-ES" sz="1200" dirty="0"/>
              <a:t>la </a:t>
            </a:r>
            <a:r>
              <a:rPr lang="ca-ES" sz="1200" dirty="0" smtClean="0"/>
              <a:t>intervenció, ja que </a:t>
            </a:r>
            <a:r>
              <a:rPr lang="ca-ES" sz="1200" dirty="0"/>
              <a:t>obliga </a:t>
            </a:r>
            <a:r>
              <a:rPr lang="ca-ES" sz="1200" dirty="0" smtClean="0"/>
              <a:t>els </a:t>
            </a:r>
            <a:r>
              <a:rPr lang="ca-ES" sz="1200" dirty="0"/>
              <a:t>responsables del programa a precisar </a:t>
            </a:r>
            <a:r>
              <a:rPr lang="ca-ES" sz="1200" dirty="0" smtClean="0"/>
              <a:t>quins </a:t>
            </a:r>
            <a:r>
              <a:rPr lang="ca-ES" sz="1200" dirty="0"/>
              <a:t>són els </a:t>
            </a:r>
            <a:r>
              <a:rPr lang="ca-ES" sz="1200" i="1" dirty="0" err="1"/>
              <a:t>outcomes</a:t>
            </a:r>
            <a:r>
              <a:rPr lang="ca-ES" sz="1200" dirty="0"/>
              <a:t> d’interès sobre els quals la intervenció pretén tenir algun impacte, així com els mecanismes pels quals s’espera que aquests efectes es produeixin. A </a:t>
            </a:r>
            <a:r>
              <a:rPr lang="ca-ES" sz="1200" dirty="0" smtClean="0"/>
              <a:t>més, </a:t>
            </a:r>
            <a:r>
              <a:rPr lang="ca-ES" sz="1200" dirty="0"/>
              <a:t>enfrontats a la necessitat de </a:t>
            </a:r>
            <a:r>
              <a:rPr lang="ca-ES" sz="1200" dirty="0" smtClean="0"/>
              <a:t>substanciar </a:t>
            </a:r>
            <a:r>
              <a:rPr lang="ca-ES" sz="1200" i="1" dirty="0" err="1"/>
              <a:t>outcomes</a:t>
            </a:r>
            <a:r>
              <a:rPr lang="ca-ES" sz="1200" dirty="0"/>
              <a:t>, mecanismes i impactes esperats, els encarregats de dissenyar el programa tendeixen en major mesura a revisar el contingut i els impactes de les polítiques dutes a terme a d’altres països, la qual cosa resulta positiva en la mesura en que s’aprofita el coneixement acumulat arreu. </a:t>
            </a:r>
          </a:p>
          <a:p>
            <a:pPr lvl="1"/>
            <a:endParaRPr lang="ca-ES" sz="1200" dirty="0" smtClean="0"/>
          </a:p>
          <a:p>
            <a:pPr marL="685800" lvl="1" indent="-228600">
              <a:buFont typeface="+mj-lt"/>
              <a:buAutoNum type="arabicParenR" startAt="2"/>
            </a:pPr>
            <a:r>
              <a:rPr lang="ca-ES" sz="1200" b="1" dirty="0"/>
              <a:t>G</a:t>
            </a:r>
            <a:r>
              <a:rPr lang="ca-ES" sz="1200" b="1" dirty="0" smtClean="0"/>
              <a:t>aranteix la qualitat de l’avaluació ex-post</a:t>
            </a:r>
            <a:r>
              <a:rPr lang="ca-ES" sz="1200" dirty="0" smtClean="0"/>
              <a:t>. </a:t>
            </a:r>
            <a:r>
              <a:rPr lang="ca-ES" sz="1200" dirty="0"/>
              <a:t>L</a:t>
            </a:r>
            <a:r>
              <a:rPr lang="ca-ES" sz="1200" dirty="0" smtClean="0"/>
              <a:t>es avaluacions d’impacte es realitzen de forma retrospectiva, quan el programa ja ha estat en funcionament prou temps com per haver pogut produir els impactes que es volen identificar. Tanmateix, quan es comença a pensar en l’avaluació al final del programa sol ser massa tard per poder fer una avaluació de qualitat (ja que ex-post la capacitat per generar algunes dades i/o construir grups de comparació adequats és molt limitada), la qual cosa mena a estimacions de l’impacte poc robustes (possiblement esbiaixades, i per tant, incorrectes). Per contra, si es planifica el disseny de l’avaluació i la recollida de dades des del principi, les estimacions d’impacte són molt més rigoroses i poden abastar un ventall de preguntes d’avaluació més ampli.</a:t>
            </a:r>
          </a:p>
          <a:p>
            <a:endParaRPr lang="ca-ES" sz="1200" dirty="0" smtClean="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455860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91683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 necessitat d’incorporar l’avaluació al disseny dels programes, </a:t>
            </a:r>
            <a:r>
              <a:rPr lang="ca-ES" sz="1400" b="1" dirty="0">
                <a:solidFill>
                  <a:srgbClr val="C00000"/>
                </a:solidFill>
              </a:rPr>
              <a:t>segons els tècnics </a:t>
            </a:r>
            <a:r>
              <a:rPr lang="ca-ES" sz="1400" b="1" dirty="0" smtClean="0">
                <a:solidFill>
                  <a:srgbClr val="C00000"/>
                </a:solidFill>
              </a:rPr>
              <a:t>i directius del </a:t>
            </a:r>
            <a:r>
              <a:rPr lang="ca-ES" sz="1400" b="1" dirty="0">
                <a:solidFill>
                  <a:srgbClr val="C00000"/>
                </a:solidFill>
              </a:rPr>
              <a:t>SOC</a:t>
            </a:r>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2" name="Rectangle 1"/>
          <p:cNvSpPr/>
          <p:nvPr/>
        </p:nvSpPr>
        <p:spPr>
          <a:xfrm>
            <a:off x="755576" y="2329440"/>
            <a:ext cx="7128792" cy="2677656"/>
          </a:xfrm>
          <a:prstGeom prst="rect">
            <a:avLst/>
          </a:prstGeom>
        </p:spPr>
        <p:txBody>
          <a:bodyPr wrap="square">
            <a:spAutoFit/>
          </a:bodyPr>
          <a:lstStyle/>
          <a:p>
            <a:endParaRPr lang="ca-ES" sz="1200" dirty="0">
              <a:solidFill>
                <a:schemeClr val="tx1">
                  <a:lumMod val="75000"/>
                  <a:lumOff val="25000"/>
                </a:schemeClr>
              </a:solidFill>
            </a:endParaRPr>
          </a:p>
          <a:p>
            <a:pPr marL="722313"/>
            <a:r>
              <a:rPr lang="ca-ES" sz="1200" dirty="0">
                <a:solidFill>
                  <a:schemeClr val="tx1">
                    <a:lumMod val="75000"/>
                    <a:lumOff val="25000"/>
                  </a:schemeClr>
                </a:solidFill>
              </a:rPr>
              <a:t>“L’avaluació d’impacte és molt necessària, però hi ha una cosa que encara ens fa més falta, que és fer l’anàlisi abans de començar. Seria molt interessant tenir sis o set preguntes que ens haguéssim de fer, obligatòriament, abans de definir una determinada actuació. Em refereixo a coses com “Per qui ho fem?”, “Per què ho volem fer?”, “Què és ben bé el que farem”, ”Com ho farem? ”</a:t>
            </a:r>
          </a:p>
          <a:p>
            <a:pPr marL="722313"/>
            <a:endParaRPr lang="ca-ES" sz="1200" dirty="0">
              <a:solidFill>
                <a:schemeClr val="tx1">
                  <a:lumMod val="75000"/>
                  <a:lumOff val="25000"/>
                </a:schemeClr>
              </a:solidFill>
            </a:endParaRPr>
          </a:p>
          <a:p>
            <a:pPr marL="722313"/>
            <a:r>
              <a:rPr lang="ca-ES" sz="1200" dirty="0">
                <a:solidFill>
                  <a:schemeClr val="tx1">
                    <a:lumMod val="75000"/>
                    <a:lumOff val="25000"/>
                  </a:schemeClr>
                </a:solidFill>
              </a:rPr>
              <a:t>“Es fa poc diagnòstic previ de quines polítiques fan falta, i es mira poc la literatura per saber quines idees hi ha a altres llocs o quins programes funcionen millor. Una part dels programes consisteixen a fer, més o menys, el de sempre, i quan hi ha l’oportunitat de fer alguna cosa innovadora és perquè de cop i volta han aparegut uns diners, amb la qual cosa el disseny s’ha de fer en pocs dies”</a:t>
            </a:r>
          </a:p>
          <a:p>
            <a:pPr marL="722313"/>
            <a:endParaRPr lang="ca-ES" sz="1200" dirty="0">
              <a:solidFill>
                <a:schemeClr val="tx1">
                  <a:lumMod val="75000"/>
                  <a:lumOff val="25000"/>
                </a:schemeClr>
              </a:solidFill>
            </a:endParaRPr>
          </a:p>
          <a:p>
            <a:pPr marL="722313"/>
            <a:r>
              <a:rPr lang="ca-ES" sz="1200" dirty="0">
                <a:solidFill>
                  <a:schemeClr val="tx1">
                    <a:lumMod val="75000"/>
                    <a:lumOff val="25000"/>
                  </a:schemeClr>
                </a:solidFill>
              </a:rPr>
              <a:t>“La programació de polítiques actives és força endogàmica. De fet, no tenim gaire idea de què fan a altres llocs d’Europa. Seria molt interessant veure què en podem aprendre i incorporar-ho a la programació”</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3415080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200" dirty="0"/>
              <a:t>Suggerim un procés en </a:t>
            </a:r>
            <a:r>
              <a:rPr lang="ca-ES" sz="1200" dirty="0" smtClean="0"/>
              <a:t>cinc passos per al disseny dels programes i la planificació de l’avaluació que es basa en les tasques que ja es realitzen actualment al SOC per dissenyar els programes (descripció i quantificació del problema, explicació de la intervenció i identificació de referències sobre l’efectivitat del programa a la literatura existent) i que les estén en quatre passos addicionals: l’explicitació i la valoració crítica de la teoria del canvi del programa proposat, l’explicitació dels criteris de valoració de la proposta i la projecció de resultats per a cada criteri, i la planificació de l’avaluació futura del programa.</a:t>
            </a:r>
          </a:p>
          <a:p>
            <a:endParaRPr lang="ca-ES" sz="1400" b="1" u="sng" dirty="0" smtClean="0"/>
          </a:p>
          <a:p>
            <a:r>
              <a:rPr lang="ca-ES" sz="1400" b="1" u="sng" dirty="0" smtClean="0"/>
              <a:t> </a:t>
            </a:r>
            <a:endParaRPr lang="ca-ES" sz="1400" b="1" u="sng" dirty="0"/>
          </a:p>
          <a:p>
            <a:r>
              <a:rPr lang="ca-ES" sz="1400" b="1" u="sng" dirty="0" smtClean="0"/>
              <a:t>1. Quin problema o oportunitat vol adreçar el programa?</a:t>
            </a:r>
          </a:p>
          <a:p>
            <a:endParaRPr lang="ca-ES" sz="1200" dirty="0" smtClean="0"/>
          </a:p>
          <a:p>
            <a:r>
              <a:rPr lang="ca-ES" sz="1200" b="1" dirty="0" smtClean="0"/>
              <a:t>Es tracta d’identificar la raó per la qual el SOC vol crear el programa</a:t>
            </a:r>
            <a:r>
              <a:rPr lang="ca-ES" sz="1200" dirty="0" smtClean="0"/>
              <a:t>. Generalment es pot expressar en termes de l’existència d’un problema d’excessos o mancances, com ara: </a:t>
            </a:r>
          </a:p>
          <a:p>
            <a:endParaRPr lang="ca-ES" sz="1200" dirty="0">
              <a:solidFill>
                <a:schemeClr val="tx1">
                  <a:lumMod val="75000"/>
                  <a:lumOff val="25000"/>
                </a:schemeClr>
              </a:solidFill>
            </a:endParaRPr>
          </a:p>
          <a:p>
            <a:pPr marL="447675"/>
            <a:r>
              <a:rPr lang="ca-ES" sz="1200" dirty="0" smtClean="0">
                <a:solidFill>
                  <a:schemeClr val="tx1">
                    <a:lumMod val="75000"/>
                    <a:lumOff val="25000"/>
                  </a:schemeClr>
                </a:solidFill>
              </a:rPr>
              <a:t>“</a:t>
            </a:r>
            <a:r>
              <a:rPr lang="ca-ES" sz="1200" dirty="0">
                <a:solidFill>
                  <a:schemeClr val="tx1">
                    <a:lumMod val="75000"/>
                    <a:lumOff val="25000"/>
                  </a:schemeClr>
                </a:solidFill>
              </a:rPr>
              <a:t>H</a:t>
            </a:r>
            <a:r>
              <a:rPr lang="ca-ES" sz="1200" dirty="0" smtClean="0">
                <a:solidFill>
                  <a:schemeClr val="tx1">
                    <a:lumMod val="75000"/>
                    <a:lumOff val="25000"/>
                  </a:schemeClr>
                </a:solidFill>
              </a:rPr>
              <a:t>i ha un excés de persones de molt baixa ocupabilitat (majors de 45 anys, amb baixes qualificacions, experiència laboral en sectors que generen molt poca demanda i més d’un any a l’atur) que molt difícilment trobaran una feina en el mercat laboral obert. A més, una part important d’aquests aturats viu en llars amb problemes econòmics molt severs”.</a:t>
            </a:r>
          </a:p>
          <a:p>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260709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smtClean="0"/>
              <a:t>1. Quin problema o oportunitat vol adreçar el programa?</a:t>
            </a:r>
            <a:r>
              <a:rPr lang="ca-ES" sz="1400" dirty="0" smtClean="0"/>
              <a:t> (Continuació)</a:t>
            </a:r>
          </a:p>
          <a:p>
            <a:endParaRPr lang="ca-ES" sz="1200" dirty="0" smtClean="0"/>
          </a:p>
          <a:p>
            <a:r>
              <a:rPr lang="ca-ES" sz="1200" dirty="0"/>
              <a:t>Idealment, la identificació del problema hauria d’anar acompanyada d’un cert </a:t>
            </a:r>
            <a:r>
              <a:rPr lang="ca-ES" sz="1200" b="1" dirty="0"/>
              <a:t>exercici de quantificació</a:t>
            </a:r>
            <a:r>
              <a:rPr lang="ca-ES" sz="1200" dirty="0"/>
              <a:t>. En l’exemple, seria convenient fer explícits: </a:t>
            </a:r>
          </a:p>
          <a:p>
            <a:endParaRPr lang="ca-ES" sz="1200" dirty="0"/>
          </a:p>
          <a:p>
            <a:pPr marL="628650" lvl="1" indent="-171450">
              <a:buFont typeface="Arial" pitchFamily="34" charset="0"/>
              <a:buChar char="•"/>
            </a:pPr>
            <a:r>
              <a:rPr lang="ca-ES" sz="1200" b="1" dirty="0"/>
              <a:t>La magnitud del problema</a:t>
            </a:r>
            <a:r>
              <a:rPr lang="ca-ES" sz="1200" dirty="0"/>
              <a:t>: Quants aturats compleixen cadascuna de les característiques de baixa ocupabilitat esmentades i quants en compleixen diverses (o totes alhora), i quina proporció representen respecte el conjunt d’aturats. Igualment, seria convenient trobar algun tipus d’estadística que relacioni el tipus d’aturat amb la renda de la llar,  i quantes d’aquestes llars romanen sense cobertura de cap programa de garantia de rendes, a fi de quantificar la “part important” dels aturats que habita en llars “amb  problemes econòmics severs”.</a:t>
            </a:r>
          </a:p>
          <a:p>
            <a:pPr marL="628650" lvl="1" indent="-171450">
              <a:buFont typeface="Arial" pitchFamily="34" charset="0"/>
              <a:buChar char="•"/>
            </a:pPr>
            <a:endParaRPr lang="ca-ES" sz="1200" dirty="0"/>
          </a:p>
          <a:p>
            <a:pPr marL="628650" lvl="1" indent="-171450">
              <a:buFont typeface="Arial" pitchFamily="34" charset="0"/>
              <a:buChar char="•"/>
            </a:pPr>
            <a:r>
              <a:rPr lang="ca-ES" sz="1200" b="1" dirty="0"/>
              <a:t>Una referència per ponderar la magnitud</a:t>
            </a:r>
            <a:r>
              <a:rPr lang="ca-ES" sz="1200" dirty="0"/>
              <a:t>: Si fos possible saber-ho, resultaria informatiu comparar aquestes xifres amb les d’altres Comunitats Autònomes o països de l’entorn. Igualment seria convenient conèixer l’</a:t>
            </a:r>
            <a:r>
              <a:rPr lang="ca-ES" sz="1200" u="sng" dirty="0"/>
              <a:t>evolució</a:t>
            </a:r>
            <a:r>
              <a:rPr lang="ca-ES" sz="1200" dirty="0"/>
              <a:t> en els darrers anys de les magnituds aportades, així com les projeccions que puguin existir per als anys a venir.</a:t>
            </a:r>
          </a:p>
          <a:p>
            <a:pPr marL="628650" lvl="1" indent="-171450">
              <a:buFont typeface="Arial" pitchFamily="34" charset="0"/>
              <a:buChar char="•"/>
            </a:pPr>
            <a:endParaRPr lang="ca-ES" sz="1200" dirty="0"/>
          </a:p>
          <a:p>
            <a:pPr marL="628650" lvl="1" indent="-171450">
              <a:buFont typeface="Arial" pitchFamily="34" charset="0"/>
              <a:buChar char="•"/>
            </a:pPr>
            <a:r>
              <a:rPr lang="ca-ES" sz="1200" b="1" dirty="0"/>
              <a:t>Dades que </a:t>
            </a:r>
            <a:r>
              <a:rPr lang="ca-ES" sz="1200" b="1" dirty="0" smtClean="0"/>
              <a:t>substanciïn </a:t>
            </a:r>
            <a:r>
              <a:rPr lang="ca-ES" sz="1200" b="1" dirty="0"/>
              <a:t>les afirmacions de la definició</a:t>
            </a:r>
            <a:r>
              <a:rPr lang="ca-ES" sz="1200" dirty="0"/>
              <a:t>: En l’exemple, resultaria informatiu conèixer quantes persones aturades que reuneixen els criteris de baixa ocupabilitat han trobat feina per ells mateixos en el darrer any, a fi de demostrar que, efectivament, “molt difícilment trobaran una feina per ells mateixos”. </a:t>
            </a:r>
            <a:endParaRPr lang="ca-ES" sz="1200" dirty="0" smtClean="0"/>
          </a:p>
          <a:p>
            <a:endParaRPr lang="ca-ES" sz="1200" dirty="0"/>
          </a:p>
          <a:p>
            <a:r>
              <a:rPr lang="ca-ES" sz="1200" dirty="0" smtClean="0"/>
              <a:t>Igualment, en definir el problema és convenient </a:t>
            </a:r>
            <a:r>
              <a:rPr lang="ca-ES" sz="1200" b="1" dirty="0" smtClean="0"/>
              <a:t>evitar els “salts normatius”</a:t>
            </a:r>
            <a:r>
              <a:rPr lang="ca-ES" sz="1200" dirty="0" smtClean="0"/>
              <a:t>, això és, identificar la solució en la mateixa definició. Per exemple, descriure el problema com a “l’oferta actual de formació ocupacional no és adequada pels perfils de molt baixa ocupabilitat” o “el PIRMI no abasta tota la població que ho necessita” ja que, malgrat puguin ser afirmacions certes, impliquen que la solució passa necessàriament per la revisió de l’oferta de la formació ocupacional o la reforma del PIRMI, i exclouen altres intervencions alternatives, alguna de les quals pot ser més factible o efectiva.</a:t>
            </a:r>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55312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2</a:t>
            </a:r>
            <a:r>
              <a:rPr lang="ca-ES" sz="1400" b="1" u="sng" dirty="0" smtClean="0"/>
              <a:t>. En què consisteix el programa </a:t>
            </a:r>
            <a:r>
              <a:rPr lang="ca-ES" sz="1400" u="sng" dirty="0" smtClean="0"/>
              <a:t>(o reforma del programa) </a:t>
            </a:r>
            <a:r>
              <a:rPr lang="ca-ES" sz="1400" b="1" u="sng" dirty="0" smtClean="0"/>
              <a:t>proposat</a:t>
            </a:r>
            <a:r>
              <a:rPr lang="ca-ES" sz="1400" u="sng" dirty="0" smtClean="0"/>
              <a:t>?</a:t>
            </a:r>
          </a:p>
          <a:p>
            <a:endParaRPr lang="ca-ES" sz="1200" dirty="0" smtClean="0"/>
          </a:p>
          <a:p>
            <a:r>
              <a:rPr lang="ca-ES" sz="1200" dirty="0" smtClean="0"/>
              <a:t>Generalment les polítiques actives d’ocupació consisteixen en la gestió d’un cert nombre de “</a:t>
            </a:r>
            <a:r>
              <a:rPr lang="ca-ES" sz="1200" u="sng" dirty="0" smtClean="0"/>
              <a:t>casos</a:t>
            </a:r>
            <a:r>
              <a:rPr lang="ca-ES" sz="1200" dirty="0" smtClean="0"/>
              <a:t>” (aturats amb determinats atributs) els quals reben algun tipus de “</a:t>
            </a:r>
            <a:r>
              <a:rPr lang="ca-ES" sz="1200" u="sng" dirty="0" smtClean="0"/>
              <a:t>intervenció</a:t>
            </a:r>
            <a:r>
              <a:rPr lang="ca-ES" sz="1200" dirty="0" smtClean="0"/>
              <a:t>” (formació, experiència laboral, acreditació, etc.) per part d’un determinat “</a:t>
            </a:r>
            <a:r>
              <a:rPr lang="ca-ES" sz="1200" u="sng" dirty="0" smtClean="0"/>
              <a:t>proveïdor</a:t>
            </a:r>
            <a:r>
              <a:rPr lang="ca-ES" sz="1200" dirty="0" smtClean="0"/>
              <a:t>” que, generalment, no és el mateix SOC.  </a:t>
            </a:r>
          </a:p>
          <a:p>
            <a:endParaRPr lang="ca-ES" sz="1200" dirty="0"/>
          </a:p>
          <a:p>
            <a:r>
              <a:rPr lang="ca-ES" sz="1200" dirty="0" smtClean="0"/>
              <a:t>Descriure el disseny del programa consisteix a especificar:</a:t>
            </a:r>
          </a:p>
          <a:p>
            <a:endParaRPr lang="ca-ES" sz="1200" dirty="0" smtClean="0"/>
          </a:p>
          <a:p>
            <a:pPr marL="685800" lvl="1" indent="-228600">
              <a:buFont typeface="+mj-lt"/>
              <a:buAutoNum type="arabicPeriod"/>
            </a:pPr>
            <a:r>
              <a:rPr lang="ca-ES" sz="1200" dirty="0" smtClean="0"/>
              <a:t>Qui constitueix la </a:t>
            </a:r>
            <a:r>
              <a:rPr lang="ca-ES" sz="1200" b="1" dirty="0" smtClean="0"/>
              <a:t>població diana</a:t>
            </a:r>
            <a:r>
              <a:rPr lang="ca-ES" sz="1200" dirty="0" smtClean="0"/>
              <a:t>?</a:t>
            </a:r>
            <a:r>
              <a:rPr lang="ca-ES" sz="1200" dirty="0"/>
              <a:t> </a:t>
            </a:r>
            <a:r>
              <a:rPr lang="ca-ES" sz="1200" dirty="0" smtClean="0"/>
              <a:t>(especificant quins atributs són requisits </a:t>
            </a:r>
            <a:r>
              <a:rPr lang="ca-ES" sz="1200" dirty="0"/>
              <a:t>i </a:t>
            </a:r>
            <a:r>
              <a:rPr lang="ca-ES" sz="1200" dirty="0" smtClean="0"/>
              <a:t>quins són criteris </a:t>
            </a:r>
            <a:r>
              <a:rPr lang="ca-ES" sz="1200" dirty="0"/>
              <a:t>de </a:t>
            </a:r>
            <a:r>
              <a:rPr lang="ca-ES" sz="1200" dirty="0" smtClean="0"/>
              <a:t>preferència). Per exemple: </a:t>
            </a:r>
          </a:p>
          <a:p>
            <a:endParaRPr lang="ca-ES" sz="1200" dirty="0"/>
          </a:p>
          <a:p>
            <a:pPr marL="809625"/>
            <a:r>
              <a:rPr lang="ca-ES" sz="1200" dirty="0" smtClean="0">
                <a:solidFill>
                  <a:schemeClr val="tx1">
                    <a:lumMod val="75000"/>
                    <a:lumOff val="25000"/>
                  </a:schemeClr>
                </a:solidFill>
              </a:rPr>
              <a:t>“</a:t>
            </a:r>
            <a:r>
              <a:rPr lang="ca-ES" sz="1200" dirty="0">
                <a:solidFill>
                  <a:schemeClr val="tx1">
                    <a:lumMod val="75000"/>
                    <a:lumOff val="25000"/>
                  </a:schemeClr>
                </a:solidFill>
              </a:rPr>
              <a:t>L</a:t>
            </a:r>
            <a:r>
              <a:rPr lang="ca-ES" sz="1200" dirty="0" smtClean="0">
                <a:solidFill>
                  <a:schemeClr val="tx1">
                    <a:lumMod val="75000"/>
                    <a:lumOff val="25000"/>
                  </a:schemeClr>
                </a:solidFill>
              </a:rPr>
              <a:t>a </a:t>
            </a:r>
            <a:r>
              <a:rPr lang="ca-ES" sz="1200" dirty="0">
                <a:solidFill>
                  <a:schemeClr val="tx1">
                    <a:lumMod val="75000"/>
                    <a:lumOff val="25000"/>
                  </a:schemeClr>
                </a:solidFill>
              </a:rPr>
              <a:t>població diana estarà constituïda per persones que hagin estat almenys dos anys a </a:t>
            </a:r>
            <a:r>
              <a:rPr lang="ca-ES" sz="1200" dirty="0" smtClean="0">
                <a:solidFill>
                  <a:schemeClr val="tx1">
                    <a:lumMod val="75000"/>
                    <a:lumOff val="25000"/>
                  </a:schemeClr>
                </a:solidFill>
              </a:rPr>
              <a:t>l’atur, que </a:t>
            </a:r>
            <a:r>
              <a:rPr lang="ca-ES" sz="1200" dirty="0">
                <a:solidFill>
                  <a:schemeClr val="tx1">
                    <a:lumMod val="75000"/>
                    <a:lumOff val="25000"/>
                  </a:schemeClr>
                </a:solidFill>
              </a:rPr>
              <a:t>hagin exhaurit els drets a </a:t>
            </a:r>
            <a:r>
              <a:rPr lang="ca-ES" sz="1200" dirty="0" smtClean="0">
                <a:solidFill>
                  <a:schemeClr val="tx1">
                    <a:lumMod val="75000"/>
                    <a:lumOff val="25000"/>
                  </a:schemeClr>
                </a:solidFill>
              </a:rPr>
              <a:t>prestació, que no estiguin percebent la PIRMI i que habitin en llars amb una renda inferior a 15.000€ (per a la qual cosa els sol·licitants </a:t>
            </a:r>
            <a:r>
              <a:rPr lang="ca-ES" sz="1200" dirty="0">
                <a:solidFill>
                  <a:schemeClr val="tx1">
                    <a:lumMod val="75000"/>
                    <a:lumOff val="25000"/>
                  </a:schemeClr>
                </a:solidFill>
              </a:rPr>
              <a:t>hauran d’autoritzar al SOC la comprovació de l’IRPF o de la imputació de rendes de la </a:t>
            </a:r>
            <a:r>
              <a:rPr lang="ca-ES" sz="1200" dirty="0" smtClean="0">
                <a:solidFill>
                  <a:schemeClr val="tx1">
                    <a:lumMod val="75000"/>
                    <a:lumOff val="25000"/>
                  </a:schemeClr>
                </a:solidFill>
              </a:rPr>
              <a:t>llar). </a:t>
            </a:r>
            <a:r>
              <a:rPr lang="ca-ES" sz="1200" dirty="0">
                <a:solidFill>
                  <a:schemeClr val="tx1">
                    <a:lumMod val="75000"/>
                    <a:lumOff val="25000"/>
                  </a:schemeClr>
                </a:solidFill>
              </a:rPr>
              <a:t>Seran criteris de preferència una edat superior a 45 anys, un nivell formatiu inferior a secundària i que la darrera ocupació hagi estat en el sector de la construcció. En quedaran expressament exclosos els menors de 25 anys</a:t>
            </a:r>
            <a:r>
              <a:rPr lang="ca-ES" sz="1200" dirty="0" smtClean="0">
                <a:solidFill>
                  <a:schemeClr val="tx1">
                    <a:lumMod val="75000"/>
                    <a:lumOff val="25000"/>
                  </a:schemeClr>
                </a:solidFill>
              </a:rPr>
              <a:t>.”</a:t>
            </a:r>
          </a:p>
          <a:p>
            <a:pPr marL="228600" indent="-228600">
              <a:buFont typeface="+mj-lt"/>
              <a:buAutoNum type="arabicPeriod"/>
            </a:pPr>
            <a:endParaRPr lang="ca-ES" sz="1200" dirty="0" smtClean="0"/>
          </a:p>
          <a:p>
            <a:pPr marL="685800" lvl="1" indent="-228600">
              <a:buFont typeface="+mj-lt"/>
              <a:buAutoNum type="arabicPeriod" startAt="2"/>
            </a:pPr>
            <a:r>
              <a:rPr lang="ca-ES" sz="1200" dirty="0" smtClean="0"/>
              <a:t>Quin </a:t>
            </a:r>
            <a:r>
              <a:rPr lang="ca-ES" sz="1200" b="1" dirty="0" smtClean="0"/>
              <a:t>tipus d’intervenció </a:t>
            </a:r>
            <a:r>
              <a:rPr lang="ca-ES" sz="1200" dirty="0" smtClean="0"/>
              <a:t>rebran? (amb alguna indicació sobre si es preveu un cert grau d'heterogeneïtat, per exemple tipus diferents de formació, i quins és la durada prevista de la intervenció). Per exemple:</a:t>
            </a:r>
          </a:p>
          <a:p>
            <a:endParaRPr lang="ca-ES" sz="1200" dirty="0"/>
          </a:p>
          <a:p>
            <a:pPr marL="809625"/>
            <a:r>
              <a:rPr lang="ca-ES" sz="1200" dirty="0" smtClean="0">
                <a:solidFill>
                  <a:schemeClr val="tx1">
                    <a:lumMod val="75000"/>
                    <a:lumOff val="25000"/>
                  </a:schemeClr>
                </a:solidFill>
              </a:rPr>
              <a:t>“Els participants seran contractats </a:t>
            </a:r>
            <a:r>
              <a:rPr lang="ca-ES" sz="1200" dirty="0">
                <a:solidFill>
                  <a:schemeClr val="tx1">
                    <a:lumMod val="75000"/>
                    <a:lumOff val="25000"/>
                  </a:schemeClr>
                </a:solidFill>
              </a:rPr>
              <a:t>per un període d’entre tres i sis mesos en </a:t>
            </a:r>
            <a:r>
              <a:rPr lang="ca-ES" sz="1200" dirty="0" smtClean="0">
                <a:solidFill>
                  <a:schemeClr val="tx1">
                    <a:lumMod val="75000"/>
                    <a:lumOff val="25000"/>
                  </a:schemeClr>
                </a:solidFill>
              </a:rPr>
              <a:t>ens </a:t>
            </a:r>
            <a:r>
              <a:rPr lang="ca-ES" sz="1200" dirty="0">
                <a:solidFill>
                  <a:schemeClr val="tx1">
                    <a:lumMod val="75000"/>
                    <a:lumOff val="25000"/>
                  </a:schemeClr>
                </a:solidFill>
              </a:rPr>
              <a:t>locals</a:t>
            </a:r>
            <a:r>
              <a:rPr lang="ca-ES" sz="1200" dirty="0" smtClean="0">
                <a:solidFill>
                  <a:schemeClr val="tx1">
                    <a:lumMod val="75000"/>
                    <a:lumOff val="25000"/>
                  </a:schemeClr>
                </a:solidFill>
              </a:rPr>
              <a:t>, a temps complet, </a:t>
            </a:r>
            <a:r>
              <a:rPr lang="ca-ES" sz="1200" dirty="0">
                <a:solidFill>
                  <a:schemeClr val="tx1">
                    <a:lumMod val="75000"/>
                    <a:lumOff val="25000"/>
                  </a:schemeClr>
                </a:solidFill>
              </a:rPr>
              <a:t>en </a:t>
            </a:r>
            <a:r>
              <a:rPr lang="ca-ES" sz="1200" dirty="0" smtClean="0">
                <a:solidFill>
                  <a:schemeClr val="tx1">
                    <a:lumMod val="75000"/>
                    <a:lumOff val="25000"/>
                  </a:schemeClr>
                </a:solidFill>
              </a:rPr>
              <a:t>els quals desenvoluparan </a:t>
            </a:r>
            <a:r>
              <a:rPr lang="ca-ES" sz="1200" dirty="0">
                <a:solidFill>
                  <a:schemeClr val="tx1">
                    <a:lumMod val="75000"/>
                    <a:lumOff val="25000"/>
                  </a:schemeClr>
                </a:solidFill>
              </a:rPr>
              <a:t>les tasques que determinin </a:t>
            </a:r>
            <a:r>
              <a:rPr lang="ca-ES" sz="1200" dirty="0" smtClean="0">
                <a:solidFill>
                  <a:schemeClr val="tx1">
                    <a:lumMod val="75000"/>
                    <a:lumOff val="25000"/>
                  </a:schemeClr>
                </a:solidFill>
              </a:rPr>
              <a:t>els mateixos ens locals</a:t>
            </a:r>
            <a:r>
              <a:rPr lang="ca-ES" sz="1200" dirty="0">
                <a:solidFill>
                  <a:schemeClr val="tx1">
                    <a:lumMod val="75000"/>
                    <a:lumOff val="25000"/>
                  </a:schemeClr>
                </a:solidFill>
              </a:rPr>
              <a:t>, però que hauran de ser de naturalesa addicional, és a dir, en activitats que no s’haurien realitzat </a:t>
            </a:r>
            <a:r>
              <a:rPr lang="ca-ES" sz="1200" dirty="0" smtClean="0">
                <a:solidFill>
                  <a:schemeClr val="tx1">
                    <a:lumMod val="75000"/>
                    <a:lumOff val="25000"/>
                  </a:schemeClr>
                </a:solidFill>
              </a:rPr>
              <a:t> en absència del programa. El salari serà, en tots els casos, el salari mínim interprofessional”. </a:t>
            </a:r>
            <a:endParaRPr lang="ca-ES" sz="1200" dirty="0">
              <a:solidFill>
                <a:schemeClr val="tx1">
                  <a:lumMod val="75000"/>
                  <a:lumOff val="25000"/>
                </a:schemeClr>
              </a:solidFill>
            </a:endParaRPr>
          </a:p>
          <a:p>
            <a:pPr marL="228600" indent="-228600">
              <a:buFont typeface="+mj-lt"/>
              <a:buAutoNum type="arabicPeriod"/>
            </a:pPr>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828747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872716"/>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4" name="Rectangle 3"/>
          <p:cNvSpPr>
            <a:spLocks/>
          </p:cNvSpPr>
          <p:nvPr/>
        </p:nvSpPr>
        <p:spPr bwMode="auto">
          <a:xfrm>
            <a:off x="528686" y="126876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ca-ES" sz="800" dirty="0"/>
          </a:p>
          <a:p>
            <a:r>
              <a:rPr lang="ca-ES" sz="1400" b="1" dirty="0" smtClean="0">
                <a:solidFill>
                  <a:srgbClr val="C00000"/>
                </a:solidFill>
              </a:rPr>
              <a:t>Preguntes amb resposta</a:t>
            </a:r>
          </a:p>
          <a:p>
            <a:endParaRPr lang="ca-ES" sz="1400" b="1" dirty="0" smtClean="0">
              <a:solidFill>
                <a:srgbClr val="C00000"/>
              </a:solidFill>
            </a:endParaRPr>
          </a:p>
          <a:p>
            <a:r>
              <a:rPr lang="ca-ES" sz="1200" dirty="0" smtClean="0"/>
              <a:t>La funció del model d’avaluació és arribar a generar </a:t>
            </a:r>
            <a:r>
              <a:rPr lang="ca-ES" sz="1200" dirty="0"/>
              <a:t>evidència científica sobre les necessitats a cobrir, la implementació i l’impacte de les polítiques actives </a:t>
            </a:r>
            <a:r>
              <a:rPr lang="ca-ES" sz="1200" dirty="0" smtClean="0"/>
              <a:t>d’ocupació desenvolupades pel SOC, </a:t>
            </a:r>
            <a:r>
              <a:rPr lang="ca-ES" sz="1200" dirty="0"/>
              <a:t>amb el nivell de </a:t>
            </a:r>
            <a:r>
              <a:rPr lang="ca-ES" sz="1200" b="1" dirty="0"/>
              <a:t>qualitat, rellevància i puntualitat </a:t>
            </a:r>
            <a:r>
              <a:rPr lang="ca-ES" sz="1200" dirty="0"/>
              <a:t>adequat per poder ser emprada en el disseny de noves intervencions, la reforma de les </a:t>
            </a:r>
            <a:r>
              <a:rPr lang="ca-ES" sz="1200" dirty="0" smtClean="0"/>
              <a:t>ja existents </a:t>
            </a:r>
            <a:r>
              <a:rPr lang="ca-ES" sz="1200" dirty="0"/>
              <a:t>i la gestió del conjunt de programes i polítiques del SOC.  </a:t>
            </a:r>
            <a:endParaRPr lang="ca-ES" sz="1200" dirty="0" smtClean="0"/>
          </a:p>
          <a:p>
            <a:endParaRPr lang="ca-ES" sz="1200" dirty="0"/>
          </a:p>
          <a:p>
            <a:r>
              <a:rPr lang="ca-ES" sz="1200" dirty="0" smtClean="0"/>
              <a:t>La fita del model d’avaluació que es detalla en aquest document és poder </a:t>
            </a:r>
            <a:r>
              <a:rPr lang="ca-ES" sz="1200" b="1" dirty="0" smtClean="0"/>
              <a:t>donar una resposta adequada a preguntes com</a:t>
            </a:r>
            <a:r>
              <a:rPr lang="ca-ES" sz="1200" dirty="0" smtClean="0"/>
              <a:t>:</a:t>
            </a:r>
          </a:p>
          <a:p>
            <a:endParaRPr lang="ca-ES" sz="1200" dirty="0" smtClean="0"/>
          </a:p>
          <a:p>
            <a:pPr marL="628650" lvl="1" indent="-171450">
              <a:buFont typeface="Arial" pitchFamily="34" charset="0"/>
              <a:buChar char="•"/>
            </a:pPr>
            <a:r>
              <a:rPr lang="ca-ES" sz="1200" dirty="0" smtClean="0"/>
              <a:t>Quines polítiques actives són més efectives en un context de contracció econòmica i, per tant, té més sentit prioritzar en el moment actual?</a:t>
            </a:r>
          </a:p>
          <a:p>
            <a:pPr marL="628650" lvl="1" indent="-171450">
              <a:buFont typeface="Arial" pitchFamily="34" charset="0"/>
              <a:buChar char="•"/>
            </a:pPr>
            <a:endParaRPr lang="ca-ES" sz="1200" dirty="0"/>
          </a:p>
          <a:p>
            <a:pPr marL="628650" lvl="1" indent="-171450">
              <a:buFont typeface="Arial" pitchFamily="34" charset="0"/>
              <a:buChar char="•"/>
            </a:pPr>
            <a:r>
              <a:rPr lang="ca-ES" sz="1200" dirty="0" smtClean="0"/>
              <a:t>Quin tipus de política activa és més adequada per als aturats joves amb un baix nivell formatiu?</a:t>
            </a:r>
          </a:p>
          <a:p>
            <a:pPr marL="628650" lvl="1" indent="-171450">
              <a:buFont typeface="Arial" pitchFamily="34" charset="0"/>
              <a:buChar char="•"/>
            </a:pPr>
            <a:endParaRPr lang="ca-ES" sz="1200" dirty="0"/>
          </a:p>
          <a:p>
            <a:pPr marL="628650" lvl="1" indent="-171450">
              <a:buFont typeface="Arial" pitchFamily="34" charset="0"/>
              <a:buChar char="•"/>
            </a:pPr>
            <a:r>
              <a:rPr lang="ca-ES" sz="1200" dirty="0"/>
              <a:t>En quin moment del període d’atur s’hauria de produir la participació en polítiques actives? Si el període d’atur s’allarga i es produeixen múltiples participacions en polítiques actives d’una mateixa persona, quin és l’ordre més adequat? </a:t>
            </a:r>
            <a:endParaRPr lang="ca-ES" sz="1200" dirty="0" smtClean="0"/>
          </a:p>
          <a:p>
            <a:pPr marL="628650" lvl="1" indent="-171450">
              <a:buFont typeface="Arial" pitchFamily="34" charset="0"/>
              <a:buChar char="•"/>
            </a:pPr>
            <a:endParaRPr lang="ca-ES" sz="1200" dirty="0"/>
          </a:p>
          <a:p>
            <a:pPr marL="628650" lvl="1" indent="-171450">
              <a:buFont typeface="Arial" pitchFamily="34" charset="0"/>
              <a:buChar char="•"/>
            </a:pPr>
            <a:r>
              <a:rPr lang="ca-ES" sz="1200" dirty="0" smtClean="0"/>
              <a:t>El tipus de participants de les polítiques actives d’ocupació del SOC s’ajusta amb la població diana teòrica del programa? Si és que no, per què no? Què es pot fer per millorar aquesta correspondència?</a:t>
            </a:r>
          </a:p>
          <a:p>
            <a:pPr marL="628650" lvl="1" indent="-171450">
              <a:buFont typeface="Arial" pitchFamily="34" charset="0"/>
              <a:buChar char="•"/>
            </a:pPr>
            <a:endParaRPr lang="ca-ES" sz="1200" dirty="0"/>
          </a:p>
          <a:p>
            <a:pPr marL="628650" lvl="1" indent="-171450">
              <a:buFont typeface="Arial" pitchFamily="34" charset="0"/>
              <a:buChar char="•"/>
            </a:pPr>
            <a:r>
              <a:rPr lang="ca-ES" sz="1200" dirty="0" smtClean="0"/>
              <a:t>Quin impacte té el programa </a:t>
            </a:r>
            <a:r>
              <a:rPr lang="ca-ES" sz="1200" dirty="0" err="1" smtClean="0"/>
              <a:t>CerTIC</a:t>
            </a:r>
            <a:r>
              <a:rPr lang="ca-ES" sz="1200" dirty="0" smtClean="0"/>
              <a:t> sobre la participació laboral dels participants? Millora l’impacte d’altres programes de formació? Per a quins subgrups d’aturats funciona millor?</a:t>
            </a:r>
          </a:p>
          <a:p>
            <a:pPr lvl="1"/>
            <a:endParaRPr lang="ca-ES" sz="1200" dirty="0" smtClean="0"/>
          </a:p>
          <a:p>
            <a:pPr marL="628650" lvl="1" indent="-171450">
              <a:buFont typeface="Arial" pitchFamily="34" charset="0"/>
              <a:buChar char="•"/>
            </a:pPr>
            <a:r>
              <a:rPr lang="ca-ES" sz="1200" dirty="0" smtClean="0"/>
              <a:t>Quines polítiques actives, d’entre les que actualment ofereix el SOC,  són més cost-efectives?</a:t>
            </a:r>
          </a:p>
          <a:p>
            <a:pPr marL="628650" lvl="1" indent="-171450">
              <a:buFont typeface="Arial" pitchFamily="34" charset="0"/>
              <a:buChar char="•"/>
            </a:pPr>
            <a:endParaRPr lang="ca-ES" sz="1200" dirty="0" smtClean="0"/>
          </a:p>
          <a:p>
            <a:pPr marL="628650" lvl="1" indent="-171450">
              <a:buFont typeface="Arial" pitchFamily="34" charset="0"/>
              <a:buChar char="•"/>
            </a:pPr>
            <a:r>
              <a:rPr lang="ca-ES" sz="1200" dirty="0" smtClean="0"/>
              <a:t>Quines noves iniciatives s’estan produint en l’àmbit internacional amb resultats prometedors? Com podem saber si una iniciativa que ha estat un èxit en un altre país podria funcionar a Catalunya?</a:t>
            </a:r>
            <a:r>
              <a:rPr lang="ca-ES" sz="1200" dirty="0"/>
              <a:t> </a:t>
            </a:r>
          </a:p>
          <a:p>
            <a:pPr algn="just">
              <a:lnSpc>
                <a:spcPct val="115000"/>
              </a:lnSpc>
              <a:spcAft>
                <a:spcPts val="0"/>
              </a:spcAft>
            </a:pPr>
            <a:endParaRPr lang="ca-ES" sz="1200" dirty="0"/>
          </a:p>
        </p:txBody>
      </p:sp>
      <p:sp>
        <p:nvSpPr>
          <p:cNvPr id="5" name="Rectangle 2"/>
          <p:cNvSpPr txBox="1">
            <a:spLocks/>
          </p:cNvSpPr>
          <p:nvPr/>
        </p:nvSpPr>
        <p:spPr>
          <a:xfrm>
            <a:off x="2124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a-ES" sz="3600" b="1" dirty="0" smtClean="0">
              <a:solidFill>
                <a:srgbClr val="C00000"/>
              </a:solidFill>
            </a:endParaRPr>
          </a:p>
        </p:txBody>
      </p:sp>
      <p:sp>
        <p:nvSpPr>
          <p:cNvPr id="8" name="Rectangle 2"/>
          <p:cNvSpPr txBox="1">
            <a:spLocks/>
          </p:cNvSpPr>
          <p:nvPr/>
        </p:nvSpPr>
        <p:spPr>
          <a:xfrm>
            <a:off x="173640" y="62068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Per què un model d’avaluació del SOC?</a:t>
            </a:r>
          </a:p>
        </p:txBody>
      </p:sp>
    </p:spTree>
    <p:extLst>
      <p:ext uri="{BB962C8B-B14F-4D97-AF65-F5344CB8AC3E}">
        <p14:creationId xmlns:p14="http://schemas.microsoft.com/office/powerpoint/2010/main" val="2558605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2</a:t>
            </a:r>
            <a:r>
              <a:rPr lang="ca-ES" sz="1400" b="1" u="sng" dirty="0" smtClean="0"/>
              <a:t>. En què consisteix el programa </a:t>
            </a:r>
            <a:r>
              <a:rPr lang="ca-ES" sz="1400" u="sng" dirty="0" smtClean="0"/>
              <a:t>(o reforma del programa) </a:t>
            </a:r>
            <a:r>
              <a:rPr lang="ca-ES" sz="1400" b="1" u="sng" dirty="0" smtClean="0"/>
              <a:t>proposat</a:t>
            </a:r>
            <a:r>
              <a:rPr lang="ca-ES" sz="1400" u="sng" dirty="0" smtClean="0"/>
              <a:t>?</a:t>
            </a:r>
            <a:r>
              <a:rPr lang="ca-ES" sz="1400" dirty="0" smtClean="0"/>
              <a:t> (Continuació)</a:t>
            </a:r>
          </a:p>
          <a:p>
            <a:endParaRPr lang="ca-ES" sz="1200" dirty="0"/>
          </a:p>
          <a:p>
            <a:pPr marL="685800" lvl="1" indent="-228600">
              <a:buFont typeface="+mj-lt"/>
              <a:buAutoNum type="arabicPeriod" startAt="3"/>
            </a:pPr>
            <a:r>
              <a:rPr lang="ca-ES" sz="1200" dirty="0" smtClean="0"/>
              <a:t>Qui serà el </a:t>
            </a:r>
            <a:r>
              <a:rPr lang="ca-ES" sz="1200" b="1" dirty="0" smtClean="0"/>
              <a:t>proveïdor</a:t>
            </a:r>
            <a:r>
              <a:rPr lang="ca-ES" sz="1200" dirty="0" smtClean="0"/>
              <a:t> de la intervenció (els serveis locals d’ocupació, empreses privades, entitats sense ànim de lucre), especificant quina forma de relació tindrà el SOC amb el proveïdor (a través de quin instrument, amb quin sistema d’incentius, i amb quin mecanisme de coordinació per al procés de selecció). Per exemple:</a:t>
            </a:r>
          </a:p>
          <a:p>
            <a:pPr marL="1162050" lvl="1"/>
            <a:endParaRPr lang="ca-ES" sz="1200" dirty="0" smtClean="0"/>
          </a:p>
          <a:p>
            <a:pPr marL="1162050" lvl="1"/>
            <a:r>
              <a:rPr lang="ca-ES" sz="1200" dirty="0" smtClean="0">
                <a:solidFill>
                  <a:schemeClr val="tx1">
                    <a:lumMod val="75000"/>
                    <a:lumOff val="25000"/>
                  </a:schemeClr>
                </a:solidFill>
              </a:rPr>
              <a:t>“El programa funcionarà mitjançant una convocatòria de concurrència competitiva anual obert exclusivament a ens locals, que hauran de presentar projectes i especificar la tasca que hi desenvoluparan els aturats. La convocatòria cobrirà només els costos laborals i valorarà l’interès social del projecte, la seva naturalesa addicional i la rellevància de les tasques que realitzaran els participants per al mercat laboral. La selecció la realitzaran els ens locals sobre una preselecció que realitzaran les oficines de treball de dos candidats per cada plaça”. </a:t>
            </a:r>
          </a:p>
          <a:p>
            <a:endParaRPr lang="ca-ES" sz="1200" dirty="0"/>
          </a:p>
          <a:p>
            <a:endParaRPr lang="ca-ES" sz="1200" dirty="0"/>
          </a:p>
          <a:p>
            <a:endParaRPr lang="ca-ES" sz="1200" dirty="0"/>
          </a:p>
          <a:p>
            <a:endParaRPr lang="ca-ES" sz="1200" dirty="0" smtClean="0"/>
          </a:p>
          <a:p>
            <a:endParaRPr lang="ca-ES" sz="1200" dirty="0" smtClean="0"/>
          </a:p>
          <a:p>
            <a:pPr lvl="1"/>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525970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3</a:t>
            </a:r>
            <a:r>
              <a:rPr lang="ca-ES" sz="1400" b="1" u="sng" dirty="0" smtClean="0"/>
              <a:t>. Quina és la teoria del programa?</a:t>
            </a:r>
            <a:endParaRPr lang="ca-ES" sz="1400" u="sng" dirty="0" smtClean="0"/>
          </a:p>
          <a:p>
            <a:endParaRPr lang="ca-ES" sz="1200" dirty="0" smtClean="0"/>
          </a:p>
          <a:p>
            <a:r>
              <a:rPr lang="ca-ES" sz="1200" dirty="0" smtClean="0"/>
              <a:t>Es tracta d’identificar els </a:t>
            </a:r>
            <a:r>
              <a:rPr lang="ca-ES" sz="1200" dirty="0"/>
              <a:t>mecanismes mitjançant els quals se suposa que </a:t>
            </a:r>
            <a:r>
              <a:rPr lang="ca-ES" sz="1200" dirty="0" smtClean="0"/>
              <a:t>el programa provocarà </a:t>
            </a:r>
            <a:r>
              <a:rPr lang="ca-ES" sz="1200" dirty="0"/>
              <a:t>el canvi </a:t>
            </a:r>
            <a:r>
              <a:rPr lang="ca-ES" sz="1200" dirty="0" smtClean="0"/>
              <a:t>desitjat sobre </a:t>
            </a:r>
            <a:r>
              <a:rPr lang="ca-ES" sz="1200" dirty="0"/>
              <a:t>el </a:t>
            </a:r>
            <a:r>
              <a:rPr lang="ca-ES" sz="1200" dirty="0" smtClean="0"/>
              <a:t>problema que li ha donat raó de ser. O, dit d’altra manera, els fonaments teòrics pel </a:t>
            </a:r>
            <a:r>
              <a:rPr lang="ca-ES" sz="1200" dirty="0"/>
              <a:t>quals es considera que es tracta d’una </a:t>
            </a:r>
            <a:r>
              <a:rPr lang="ca-ES" sz="1200" dirty="0" smtClean="0"/>
              <a:t>bona idea (d’una intervenció efectiva).</a:t>
            </a:r>
          </a:p>
          <a:p>
            <a:endParaRPr lang="ca-ES" sz="1200" dirty="0"/>
          </a:p>
          <a:p>
            <a:r>
              <a:rPr lang="ca-ES" sz="1200" dirty="0" smtClean="0"/>
              <a:t>La teoria es pot fer explícita de forma </a:t>
            </a:r>
            <a:r>
              <a:rPr lang="ca-ES" sz="1200" b="1" dirty="0" smtClean="0"/>
              <a:t>narrativa</a:t>
            </a:r>
            <a:r>
              <a:rPr lang="ca-ES" sz="1200" dirty="0" smtClean="0"/>
              <a:t>. En l’exemple: </a:t>
            </a:r>
          </a:p>
          <a:p>
            <a:endParaRPr lang="ca-ES" sz="1200" dirty="0"/>
          </a:p>
          <a:p>
            <a:pPr marL="714375"/>
            <a:r>
              <a:rPr lang="ca-ES" sz="1200" dirty="0" smtClean="0">
                <a:solidFill>
                  <a:schemeClr val="tx1">
                    <a:lumMod val="75000"/>
                    <a:lumOff val="25000"/>
                  </a:schemeClr>
                </a:solidFill>
              </a:rPr>
              <a:t>“L’experiència </a:t>
            </a:r>
            <a:r>
              <a:rPr lang="ca-ES" sz="1200" dirty="0">
                <a:solidFill>
                  <a:schemeClr val="tx1">
                    <a:lumMod val="75000"/>
                    <a:lumOff val="25000"/>
                  </a:schemeClr>
                </a:solidFill>
              </a:rPr>
              <a:t>laboral que implica prendre part en un pla d’ocupació </a:t>
            </a:r>
            <a:r>
              <a:rPr lang="ca-ES" sz="1200" dirty="0" smtClean="0">
                <a:solidFill>
                  <a:schemeClr val="tx1">
                    <a:lumMod val="75000"/>
                    <a:lumOff val="25000"/>
                  </a:schemeClr>
                </a:solidFill>
              </a:rPr>
              <a:t>revertirà </a:t>
            </a:r>
            <a:r>
              <a:rPr lang="ca-ES" sz="1200" dirty="0">
                <a:solidFill>
                  <a:schemeClr val="tx1">
                    <a:lumMod val="75000"/>
                    <a:lumOff val="25000"/>
                  </a:schemeClr>
                </a:solidFill>
              </a:rPr>
              <a:t>la pèrdua de motivació i aptituds laborals ocasionada per l’atur,  </a:t>
            </a:r>
            <a:r>
              <a:rPr lang="ca-ES" sz="1200" dirty="0" smtClean="0">
                <a:solidFill>
                  <a:schemeClr val="tx1">
                    <a:lumMod val="75000"/>
                    <a:lumOff val="25000"/>
                  </a:schemeClr>
                </a:solidFill>
              </a:rPr>
              <a:t>permetrà </a:t>
            </a:r>
            <a:r>
              <a:rPr lang="ca-ES" sz="1200" dirty="0">
                <a:solidFill>
                  <a:schemeClr val="tx1">
                    <a:lumMod val="75000"/>
                    <a:lumOff val="25000"/>
                  </a:schemeClr>
                </a:solidFill>
              </a:rPr>
              <a:t>als participants adquirir habilitats i experiència professional rellevants per trobar feina, i </a:t>
            </a:r>
            <a:r>
              <a:rPr lang="ca-ES" sz="1200" dirty="0" smtClean="0">
                <a:solidFill>
                  <a:schemeClr val="tx1">
                    <a:lumMod val="75000"/>
                    <a:lumOff val="25000"/>
                  </a:schemeClr>
                </a:solidFill>
              </a:rPr>
              <a:t>enviarà </a:t>
            </a:r>
            <a:r>
              <a:rPr lang="ca-ES" sz="1200" dirty="0">
                <a:solidFill>
                  <a:schemeClr val="tx1">
                    <a:lumMod val="75000"/>
                    <a:lumOff val="25000"/>
                  </a:schemeClr>
                </a:solidFill>
              </a:rPr>
              <a:t>un senyal positiu als empresaris </a:t>
            </a:r>
            <a:r>
              <a:rPr lang="ca-ES" sz="1200" dirty="0" smtClean="0">
                <a:solidFill>
                  <a:schemeClr val="tx1">
                    <a:lumMod val="75000"/>
                    <a:lumOff val="25000"/>
                  </a:schemeClr>
                </a:solidFill>
              </a:rPr>
              <a:t>(ja que constitueix una </a:t>
            </a:r>
            <a:r>
              <a:rPr lang="ca-ES" sz="1200" dirty="0">
                <a:solidFill>
                  <a:schemeClr val="tx1">
                    <a:lumMod val="75000"/>
                    <a:lumOff val="25000"/>
                  </a:schemeClr>
                </a:solidFill>
              </a:rPr>
              <a:t>línia recent i rellevant en el currículum</a:t>
            </a:r>
            <a:r>
              <a:rPr lang="ca-ES" sz="1200" dirty="0" smtClean="0">
                <a:solidFill>
                  <a:schemeClr val="tx1">
                    <a:lumMod val="75000"/>
                    <a:lumOff val="25000"/>
                  </a:schemeClr>
                </a:solidFill>
              </a:rPr>
              <a:t>). Al </a:t>
            </a:r>
            <a:r>
              <a:rPr lang="ca-ES" sz="1200" dirty="0">
                <a:solidFill>
                  <a:schemeClr val="tx1">
                    <a:lumMod val="75000"/>
                    <a:lumOff val="25000"/>
                  </a:schemeClr>
                </a:solidFill>
              </a:rPr>
              <a:t>seu torn, s’espera que aquestes millores en la </a:t>
            </a:r>
            <a:r>
              <a:rPr lang="ca-ES" sz="1200" dirty="0" smtClean="0">
                <a:solidFill>
                  <a:schemeClr val="tx1">
                    <a:lumMod val="75000"/>
                    <a:lumOff val="25000"/>
                  </a:schemeClr>
                </a:solidFill>
              </a:rPr>
              <a:t>ocupabilitat de l’aturat incrementin </a:t>
            </a:r>
            <a:r>
              <a:rPr lang="ca-ES" sz="1200" dirty="0">
                <a:solidFill>
                  <a:schemeClr val="tx1">
                    <a:lumMod val="75000"/>
                    <a:lumOff val="25000"/>
                  </a:schemeClr>
                </a:solidFill>
              </a:rPr>
              <a:t>la probabilitat que la persona aturada trobi una feina, un cop finalitzada la seva participació al programa, i </a:t>
            </a:r>
            <a:r>
              <a:rPr lang="ca-ES" sz="1200" dirty="0" smtClean="0">
                <a:solidFill>
                  <a:schemeClr val="tx1">
                    <a:lumMod val="75000"/>
                    <a:lumOff val="25000"/>
                  </a:schemeClr>
                </a:solidFill>
              </a:rPr>
              <a:t>que la mantinguin. </a:t>
            </a:r>
          </a:p>
          <a:p>
            <a:pPr marL="714375"/>
            <a:endParaRPr lang="ca-ES" sz="1200" dirty="0">
              <a:solidFill>
                <a:schemeClr val="tx1">
                  <a:lumMod val="75000"/>
                  <a:lumOff val="25000"/>
                </a:schemeClr>
              </a:solidFill>
            </a:endParaRPr>
          </a:p>
          <a:p>
            <a:pPr marL="714375"/>
            <a:r>
              <a:rPr lang="ca-ES" sz="1200" dirty="0" smtClean="0">
                <a:solidFill>
                  <a:schemeClr val="tx1">
                    <a:lumMod val="75000"/>
                    <a:lumOff val="25000"/>
                  </a:schemeClr>
                </a:solidFill>
              </a:rPr>
              <a:t>El programa també té sentit com a política passiva, ja que permet garantir una renda durant el període de participació a persones que, altrament, no tindrien cap ingrés”.</a:t>
            </a:r>
            <a:endParaRPr lang="ca-ES" sz="1200" dirty="0">
              <a:solidFill>
                <a:schemeClr val="tx1">
                  <a:lumMod val="75000"/>
                  <a:lumOff val="25000"/>
                </a:schemeClr>
              </a:solidFill>
            </a:endParaRPr>
          </a:p>
          <a:p>
            <a:endParaRPr lang="ca-ES" sz="600" dirty="0" smtClean="0"/>
          </a:p>
          <a:p>
            <a:endParaRPr lang="ca-ES" sz="1200" dirty="0"/>
          </a:p>
          <a:p>
            <a:endParaRPr lang="ca-ES" sz="1200" dirty="0"/>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3023156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3</a:t>
            </a:r>
            <a:r>
              <a:rPr lang="ca-ES" sz="1400" b="1" u="sng" dirty="0" smtClean="0"/>
              <a:t>. Quina és la teoria del programa?</a:t>
            </a:r>
            <a:r>
              <a:rPr lang="ca-ES" sz="1400" dirty="0" smtClean="0"/>
              <a:t> (continuació)</a:t>
            </a:r>
          </a:p>
          <a:p>
            <a:endParaRPr lang="ca-ES" sz="1200" dirty="0" smtClean="0"/>
          </a:p>
          <a:p>
            <a:endParaRPr lang="ca-ES" sz="600" dirty="0" smtClean="0"/>
          </a:p>
          <a:p>
            <a:pPr marL="628650" lvl="1" indent="-171450">
              <a:buFont typeface="Arial" pitchFamily="34" charset="0"/>
              <a:buChar char="•"/>
            </a:pPr>
            <a:r>
              <a:rPr lang="ca-ES" sz="1200" dirty="0" smtClean="0"/>
              <a:t>O bé, de forma </a:t>
            </a:r>
            <a:r>
              <a:rPr lang="ca-ES" sz="1200" b="1" dirty="0" smtClean="0"/>
              <a:t>esquemàtica</a:t>
            </a:r>
            <a:r>
              <a:rPr lang="ca-ES" sz="1200" dirty="0" smtClean="0"/>
              <a:t>:</a:t>
            </a:r>
          </a:p>
          <a:p>
            <a:endParaRPr lang="ca-ES" sz="1200" dirty="0"/>
          </a:p>
          <a:p>
            <a:endParaRPr lang="ca-ES" sz="1200" dirty="0"/>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30" name="Text Box 8"/>
          <p:cNvSpPr txBox="1">
            <a:spLocks noChangeArrowheads="1"/>
          </p:cNvSpPr>
          <p:nvPr/>
        </p:nvSpPr>
        <p:spPr bwMode="auto">
          <a:xfrm>
            <a:off x="2004231" y="4031637"/>
            <a:ext cx="1275713" cy="453267"/>
          </a:xfrm>
          <a:prstGeom prst="rect">
            <a:avLst/>
          </a:prstGeom>
          <a:solidFill>
            <a:schemeClr val="tx2"/>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algn="ctr" eaLnBrk="1" fontAlgn="base" hangingPunct="1">
              <a:spcBef>
                <a:spcPts val="1200"/>
              </a:spcBef>
              <a:spcAft>
                <a:spcPct val="0"/>
              </a:spcAft>
              <a:buClr>
                <a:srgbClr val="5B5249"/>
              </a:buClr>
              <a:buSzPct val="100000"/>
              <a:buFont typeface="Times New Roman" pitchFamily="18" charset="0"/>
              <a:buNone/>
            </a:pPr>
            <a:r>
              <a:rPr lang="ca-ES" sz="1100" dirty="0" smtClean="0">
                <a:latin typeface="Arial" charset="0"/>
              </a:rPr>
              <a:t>Participació en el pla d’ocupació</a:t>
            </a:r>
            <a:endParaRPr lang="ca-ES" sz="1100" dirty="0">
              <a:latin typeface="Arial" charset="0"/>
            </a:endParaRPr>
          </a:p>
        </p:txBody>
      </p:sp>
      <p:sp>
        <p:nvSpPr>
          <p:cNvPr id="31" name="Text Box 8"/>
          <p:cNvSpPr txBox="1">
            <a:spLocks noChangeArrowheads="1"/>
          </p:cNvSpPr>
          <p:nvPr/>
        </p:nvSpPr>
        <p:spPr bwMode="auto">
          <a:xfrm>
            <a:off x="3627866" y="3341825"/>
            <a:ext cx="1787469" cy="453268"/>
          </a:xfrm>
          <a:prstGeom prst="rect">
            <a:avLst/>
          </a:prstGeom>
          <a:solidFill>
            <a:schemeClr val="accent1">
              <a:lumMod val="60000"/>
              <a:lumOff val="4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chemeClr val="tx1">
                    <a:lumMod val="75000"/>
                    <a:lumOff val="25000"/>
                  </a:schemeClr>
                </a:solidFill>
                <a:effectLst/>
                <a:uLnTx/>
                <a:uFillTx/>
                <a:latin typeface="Arial" charset="0"/>
              </a:rPr>
              <a:t>Adquisició de competències rellevants</a:t>
            </a:r>
            <a:endParaRPr kumimoji="0" lang="ca-ES" sz="1100" b="0" i="0" u="none" strike="noStrike" kern="0" cap="none" spc="0" normalizeH="0" baseline="0" noProof="0" dirty="0">
              <a:ln>
                <a:noFill/>
              </a:ln>
              <a:solidFill>
                <a:schemeClr val="tx1">
                  <a:lumMod val="75000"/>
                  <a:lumOff val="25000"/>
                </a:schemeClr>
              </a:solidFill>
              <a:effectLst/>
              <a:uLnTx/>
              <a:uFillTx/>
              <a:latin typeface="Arial" charset="0"/>
            </a:endParaRPr>
          </a:p>
        </p:txBody>
      </p:sp>
      <p:sp>
        <p:nvSpPr>
          <p:cNvPr id="32" name="Text Box 8"/>
          <p:cNvSpPr txBox="1">
            <a:spLocks noChangeArrowheads="1"/>
          </p:cNvSpPr>
          <p:nvPr/>
        </p:nvSpPr>
        <p:spPr bwMode="auto">
          <a:xfrm>
            <a:off x="3631142" y="3955616"/>
            <a:ext cx="1784193" cy="453267"/>
          </a:xfrm>
          <a:prstGeom prst="rect">
            <a:avLst/>
          </a:prstGeom>
          <a:solidFill>
            <a:schemeClr val="accent1">
              <a:lumMod val="60000"/>
              <a:lumOff val="4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chemeClr val="tx1">
                    <a:lumMod val="75000"/>
                    <a:lumOff val="25000"/>
                  </a:schemeClr>
                </a:solidFill>
                <a:effectLst/>
                <a:uLnTx/>
                <a:uFillTx/>
                <a:latin typeface="Arial" charset="0"/>
              </a:rPr>
              <a:t>Recuperació de l’autoestima i la motivació</a:t>
            </a:r>
            <a:endParaRPr kumimoji="0" lang="ca-ES" sz="1100" b="0" i="0" u="none" strike="noStrike" kern="0" cap="none" spc="0" normalizeH="0" baseline="0" noProof="0" dirty="0">
              <a:ln>
                <a:noFill/>
              </a:ln>
              <a:solidFill>
                <a:schemeClr val="tx1">
                  <a:lumMod val="75000"/>
                  <a:lumOff val="25000"/>
                </a:schemeClr>
              </a:solidFill>
              <a:effectLst/>
              <a:uLnTx/>
              <a:uFillTx/>
              <a:latin typeface="Arial" charset="0"/>
            </a:endParaRPr>
          </a:p>
        </p:txBody>
      </p:sp>
      <p:sp>
        <p:nvSpPr>
          <p:cNvPr id="33" name="Clau d'obertura 32"/>
          <p:cNvSpPr/>
          <p:nvPr/>
        </p:nvSpPr>
        <p:spPr>
          <a:xfrm>
            <a:off x="3337931" y="3341824"/>
            <a:ext cx="173961" cy="1670651"/>
          </a:xfrm>
          <a:prstGeom prst="leftBrace">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30000"/>
              </a:lnSpc>
              <a:spcBef>
                <a:spcPct val="50000"/>
              </a:spcBef>
              <a:spcAft>
                <a:spcPct val="0"/>
              </a:spcAft>
              <a:buClrTx/>
              <a:buSzTx/>
              <a:buFontTx/>
              <a:buNone/>
              <a:tabLst/>
              <a:defRPr/>
            </a:pPr>
            <a:endParaRPr kumimoji="0" lang="ca-ES" sz="1100" b="0" i="0" u="none" strike="noStrike" kern="0" cap="none" spc="0" normalizeH="0" baseline="0" noProof="0" smtClean="0">
              <a:ln>
                <a:noFill/>
              </a:ln>
              <a:solidFill>
                <a:srgbClr val="000000"/>
              </a:solidFill>
              <a:effectLst/>
              <a:uLnTx/>
              <a:uFillTx/>
              <a:latin typeface="Helvetica"/>
              <a:ea typeface="+mn-ea"/>
              <a:cs typeface="+mn-cs"/>
            </a:endParaRPr>
          </a:p>
        </p:txBody>
      </p:sp>
      <p:sp>
        <p:nvSpPr>
          <p:cNvPr id="34" name="Text Box 8"/>
          <p:cNvSpPr txBox="1">
            <a:spLocks noChangeArrowheads="1"/>
          </p:cNvSpPr>
          <p:nvPr/>
        </p:nvSpPr>
        <p:spPr bwMode="auto">
          <a:xfrm>
            <a:off x="3627866" y="4547592"/>
            <a:ext cx="1784193" cy="453267"/>
          </a:xfrm>
          <a:prstGeom prst="rect">
            <a:avLst/>
          </a:prstGeom>
          <a:solidFill>
            <a:schemeClr val="accent1">
              <a:lumMod val="60000"/>
              <a:lumOff val="4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chemeClr val="tx1">
                    <a:lumMod val="75000"/>
                    <a:lumOff val="25000"/>
                  </a:schemeClr>
                </a:solidFill>
                <a:effectLst/>
                <a:uLnTx/>
                <a:uFillTx/>
                <a:latin typeface="Arial" charset="0"/>
              </a:rPr>
              <a:t>“Senyal” positiva en el currículum</a:t>
            </a:r>
            <a:endParaRPr kumimoji="0" lang="ca-ES" sz="1100" b="0" i="0" u="none" strike="noStrike" kern="0" cap="none" spc="0" normalizeH="0" baseline="0" noProof="0" dirty="0">
              <a:ln>
                <a:noFill/>
              </a:ln>
              <a:solidFill>
                <a:schemeClr val="tx1">
                  <a:lumMod val="75000"/>
                  <a:lumOff val="25000"/>
                </a:schemeClr>
              </a:solidFill>
              <a:effectLst/>
              <a:uLnTx/>
              <a:uFillTx/>
              <a:latin typeface="Arial" charset="0"/>
            </a:endParaRPr>
          </a:p>
        </p:txBody>
      </p:sp>
      <p:sp>
        <p:nvSpPr>
          <p:cNvPr id="35" name="Text Box 8"/>
          <p:cNvSpPr txBox="1">
            <a:spLocks noChangeArrowheads="1"/>
          </p:cNvSpPr>
          <p:nvPr/>
        </p:nvSpPr>
        <p:spPr bwMode="auto">
          <a:xfrm>
            <a:off x="5670815" y="3644068"/>
            <a:ext cx="1618216" cy="453267"/>
          </a:xfrm>
          <a:prstGeom prst="rect">
            <a:avLst/>
          </a:prstGeom>
          <a:solidFill>
            <a:schemeClr val="accent1">
              <a:lumMod val="20000"/>
              <a:lumOff val="8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rgbClr val="000000"/>
                </a:solidFill>
                <a:effectLst/>
                <a:uLnTx/>
                <a:uFillTx/>
                <a:latin typeface="Arial" charset="0"/>
              </a:rPr>
              <a:t>Inserció al </a:t>
            </a:r>
          </a:p>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rgbClr val="000000"/>
                </a:solidFill>
                <a:effectLst/>
                <a:uLnTx/>
                <a:uFillTx/>
                <a:latin typeface="Arial" charset="0"/>
              </a:rPr>
              <a:t>mercat laboral obert</a:t>
            </a:r>
            <a:endParaRPr kumimoji="0" lang="ca-ES" sz="1100" b="0" i="0" u="none" strike="noStrike" kern="0" cap="none" spc="0" normalizeH="0" baseline="0" noProof="0" dirty="0">
              <a:ln>
                <a:noFill/>
              </a:ln>
              <a:solidFill>
                <a:srgbClr val="000000"/>
              </a:solidFill>
              <a:effectLst/>
              <a:uLnTx/>
              <a:uFillTx/>
              <a:latin typeface="Arial" charset="0"/>
            </a:endParaRPr>
          </a:p>
        </p:txBody>
      </p:sp>
      <p:sp>
        <p:nvSpPr>
          <p:cNvPr id="36" name="Text Box 8"/>
          <p:cNvSpPr txBox="1">
            <a:spLocks noChangeArrowheads="1"/>
          </p:cNvSpPr>
          <p:nvPr/>
        </p:nvSpPr>
        <p:spPr bwMode="auto">
          <a:xfrm>
            <a:off x="5670814" y="4241293"/>
            <a:ext cx="1618217" cy="453267"/>
          </a:xfrm>
          <a:prstGeom prst="rect">
            <a:avLst/>
          </a:prstGeom>
          <a:solidFill>
            <a:schemeClr val="accent1">
              <a:lumMod val="20000"/>
              <a:lumOff val="8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rgbClr val="000000"/>
                </a:solidFill>
                <a:effectLst/>
                <a:uLnTx/>
                <a:uFillTx/>
                <a:latin typeface="Arial" charset="0"/>
              </a:rPr>
              <a:t>Manteniment del lloc de treball en el temps</a:t>
            </a:r>
            <a:endParaRPr kumimoji="0" lang="ca-ES" sz="1100" b="0" i="0" u="none" strike="noStrike" kern="0" cap="none" spc="0" normalizeH="0" baseline="0" noProof="0" dirty="0">
              <a:ln>
                <a:noFill/>
              </a:ln>
              <a:solidFill>
                <a:srgbClr val="000000"/>
              </a:solidFill>
              <a:effectLst/>
              <a:uLnTx/>
              <a:uFillTx/>
              <a:latin typeface="Arial" charset="0"/>
            </a:endParaRPr>
          </a:p>
        </p:txBody>
      </p:sp>
      <p:sp>
        <p:nvSpPr>
          <p:cNvPr id="37" name="Text Box 8"/>
          <p:cNvSpPr txBox="1">
            <a:spLocks noChangeArrowheads="1"/>
          </p:cNvSpPr>
          <p:nvPr/>
        </p:nvSpPr>
        <p:spPr bwMode="auto">
          <a:xfrm>
            <a:off x="7468327" y="3898103"/>
            <a:ext cx="1208129" cy="222592"/>
          </a:xfrm>
          <a:prstGeom prst="rect">
            <a:avLst/>
          </a:prstGeom>
          <a:solidFill>
            <a:schemeClr val="accent1">
              <a:lumMod val="20000"/>
              <a:lumOff val="8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rgbClr val="000000"/>
                </a:solidFill>
                <a:effectLst/>
                <a:uLnTx/>
                <a:uFillTx/>
                <a:latin typeface="Arial" charset="0"/>
              </a:rPr>
              <a:t> </a:t>
            </a:r>
            <a:r>
              <a:rPr kumimoji="0" lang="ca-ES" sz="1100" b="0" i="0" u="none" strike="noStrike" kern="0" cap="none" spc="0" normalizeH="0" baseline="0" noProof="0" dirty="0" smtClean="0">
                <a:ln>
                  <a:noFill/>
                </a:ln>
                <a:solidFill>
                  <a:srgbClr val="000000"/>
                </a:solidFill>
                <a:effectLst/>
                <a:uLnTx/>
                <a:uFillTx/>
                <a:latin typeface="Arial" charset="0"/>
                <a:sym typeface="Symbol"/>
              </a:rPr>
              <a:t> Renda</a:t>
            </a:r>
            <a:endParaRPr kumimoji="0" lang="ca-ES" sz="1100" b="0" i="0" u="none" strike="noStrike" kern="0" cap="none" spc="0" normalizeH="0" baseline="0" noProof="0" dirty="0">
              <a:ln>
                <a:noFill/>
              </a:ln>
              <a:solidFill>
                <a:srgbClr val="000000"/>
              </a:solidFill>
              <a:effectLst/>
              <a:uLnTx/>
              <a:uFillTx/>
              <a:latin typeface="Arial" charset="0"/>
            </a:endParaRPr>
          </a:p>
        </p:txBody>
      </p:sp>
      <p:sp>
        <p:nvSpPr>
          <p:cNvPr id="38" name="Text Box 8"/>
          <p:cNvSpPr txBox="1">
            <a:spLocks noChangeArrowheads="1"/>
          </p:cNvSpPr>
          <p:nvPr/>
        </p:nvSpPr>
        <p:spPr bwMode="auto">
          <a:xfrm>
            <a:off x="7468327" y="4271020"/>
            <a:ext cx="1208129" cy="224307"/>
          </a:xfrm>
          <a:prstGeom prst="rect">
            <a:avLst/>
          </a:prstGeom>
          <a:solidFill>
            <a:schemeClr val="accent1">
              <a:lumMod val="20000"/>
              <a:lumOff val="80000"/>
            </a:schemeClr>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base" latinLnBrk="0" hangingPunct="1">
              <a:lnSpc>
                <a:spcPct val="100000"/>
              </a:lnSpc>
              <a:spcBef>
                <a:spcPct val="0"/>
              </a:spcBef>
              <a:spcAft>
                <a:spcPct val="0"/>
              </a:spcAft>
              <a:buClr>
                <a:srgbClr val="5B5249"/>
              </a:buClr>
              <a:buSzPct val="100000"/>
              <a:buFont typeface="Times New Roman" pitchFamily="18" charset="0"/>
              <a:buNone/>
              <a:tabLst/>
              <a:defRPr/>
            </a:pPr>
            <a:r>
              <a:rPr kumimoji="0" lang="ca-ES" sz="1100" b="0" i="0" u="none" strike="noStrike" kern="0" cap="none" spc="0" normalizeH="0" baseline="0" noProof="0" dirty="0" smtClean="0">
                <a:ln>
                  <a:noFill/>
                </a:ln>
                <a:solidFill>
                  <a:srgbClr val="000000"/>
                </a:solidFill>
                <a:effectLst/>
                <a:uLnTx/>
                <a:uFillTx/>
                <a:latin typeface="Arial" charset="0"/>
              </a:rPr>
              <a:t> </a:t>
            </a:r>
            <a:r>
              <a:rPr kumimoji="0" lang="ca-ES" sz="1100" b="0" i="0" u="none" strike="noStrike" kern="0" cap="none" spc="0" normalizeH="0" baseline="0" noProof="0" dirty="0" smtClean="0">
                <a:ln>
                  <a:noFill/>
                </a:ln>
                <a:solidFill>
                  <a:srgbClr val="000000"/>
                </a:solidFill>
                <a:effectLst/>
                <a:uLnTx/>
                <a:uFillTx/>
                <a:latin typeface="Arial" charset="0"/>
                <a:sym typeface="Symbol"/>
              </a:rPr>
              <a:t> Benestar </a:t>
            </a:r>
            <a:endParaRPr kumimoji="0" lang="ca-ES" sz="1100" b="0" i="0" u="none" strike="noStrike" kern="0" cap="none" spc="0" normalizeH="0" baseline="0" noProof="0" dirty="0">
              <a:ln>
                <a:noFill/>
              </a:ln>
              <a:solidFill>
                <a:srgbClr val="000000"/>
              </a:solidFill>
              <a:effectLst/>
              <a:uLnTx/>
              <a:uFillTx/>
              <a:latin typeface="Arial" charset="0"/>
            </a:endParaRPr>
          </a:p>
        </p:txBody>
      </p:sp>
      <p:sp>
        <p:nvSpPr>
          <p:cNvPr id="39" name="Clau d'obertura 38"/>
          <p:cNvSpPr/>
          <p:nvPr/>
        </p:nvSpPr>
        <p:spPr>
          <a:xfrm flipH="1">
            <a:off x="5476698" y="3341825"/>
            <a:ext cx="180712" cy="1670650"/>
          </a:xfrm>
          <a:prstGeom prst="leftBrace">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30000"/>
              </a:lnSpc>
              <a:spcBef>
                <a:spcPct val="50000"/>
              </a:spcBef>
              <a:spcAft>
                <a:spcPct val="0"/>
              </a:spcAft>
              <a:buClrTx/>
              <a:buSzTx/>
              <a:buFontTx/>
              <a:buNone/>
              <a:tabLst/>
              <a:defRPr/>
            </a:pPr>
            <a:endParaRPr kumimoji="0" lang="ca-ES" sz="1100" b="0" i="0" u="none" strike="noStrike" kern="0" cap="none" spc="0" normalizeH="0" baseline="0" noProof="0" smtClean="0">
              <a:ln>
                <a:noFill/>
              </a:ln>
              <a:solidFill>
                <a:srgbClr val="FFFFFF"/>
              </a:solidFill>
              <a:effectLst/>
              <a:uLnTx/>
              <a:uFillTx/>
              <a:latin typeface="Helvetica"/>
              <a:ea typeface="+mn-ea"/>
              <a:cs typeface="+mn-cs"/>
            </a:endParaRPr>
          </a:p>
        </p:txBody>
      </p:sp>
      <p:sp>
        <p:nvSpPr>
          <p:cNvPr id="41" name="Clau d'obertura 40"/>
          <p:cNvSpPr/>
          <p:nvPr/>
        </p:nvSpPr>
        <p:spPr>
          <a:xfrm flipH="1">
            <a:off x="7324311" y="3729058"/>
            <a:ext cx="90356" cy="996086"/>
          </a:xfrm>
          <a:prstGeom prst="leftBrace">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30000"/>
              </a:lnSpc>
              <a:spcBef>
                <a:spcPct val="50000"/>
              </a:spcBef>
              <a:spcAft>
                <a:spcPct val="0"/>
              </a:spcAft>
              <a:buClrTx/>
              <a:buSzTx/>
              <a:buFontTx/>
              <a:buNone/>
              <a:tabLst/>
              <a:defRPr/>
            </a:pPr>
            <a:endParaRPr kumimoji="0" lang="ca-ES" sz="1100" b="0" i="0" u="none" strike="noStrike" kern="0" cap="none" spc="0" normalizeH="0" baseline="0" noProof="0" smtClean="0">
              <a:ln>
                <a:noFill/>
              </a:ln>
              <a:solidFill>
                <a:srgbClr val="000000"/>
              </a:solidFill>
              <a:effectLst/>
              <a:uLnTx/>
              <a:uFillTx/>
              <a:latin typeface="Helvetica"/>
              <a:ea typeface="+mn-ea"/>
              <a:cs typeface="+mn-cs"/>
            </a:endParaRPr>
          </a:p>
        </p:txBody>
      </p:sp>
      <p:cxnSp>
        <p:nvCxnSpPr>
          <p:cNvPr id="4" name="Connector recte 3"/>
          <p:cNvCxnSpPr/>
          <p:nvPr/>
        </p:nvCxnSpPr>
        <p:spPr>
          <a:xfrm flipV="1">
            <a:off x="2643791" y="3063443"/>
            <a:ext cx="0" cy="9681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or recte 50"/>
          <p:cNvCxnSpPr/>
          <p:nvPr/>
        </p:nvCxnSpPr>
        <p:spPr>
          <a:xfrm>
            <a:off x="2643791" y="3068960"/>
            <a:ext cx="5472608" cy="41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Connector de fletxa recta 52"/>
          <p:cNvCxnSpPr/>
          <p:nvPr/>
        </p:nvCxnSpPr>
        <p:spPr>
          <a:xfrm>
            <a:off x="8105397" y="3073094"/>
            <a:ext cx="11002" cy="721999"/>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QuadreDeText 54"/>
          <p:cNvSpPr txBox="1"/>
          <p:nvPr/>
        </p:nvSpPr>
        <p:spPr>
          <a:xfrm>
            <a:off x="6228184" y="2719953"/>
            <a:ext cx="1800200" cy="276999"/>
          </a:xfrm>
          <a:prstGeom prst="rect">
            <a:avLst/>
          </a:prstGeom>
          <a:noFill/>
        </p:spPr>
        <p:txBody>
          <a:bodyPr wrap="square" rtlCol="0">
            <a:spAutoFit/>
          </a:bodyPr>
          <a:lstStyle/>
          <a:p>
            <a:r>
              <a:rPr lang="ca-ES" sz="1200" dirty="0" smtClean="0"/>
              <a:t>Política passiva</a:t>
            </a:r>
            <a:endParaRPr lang="ca-ES" sz="1200" dirty="0"/>
          </a:p>
        </p:txBody>
      </p:sp>
      <p:sp>
        <p:nvSpPr>
          <p:cNvPr id="57" name="Text Box 8"/>
          <p:cNvSpPr txBox="1">
            <a:spLocks noChangeArrowheads="1"/>
          </p:cNvSpPr>
          <p:nvPr/>
        </p:nvSpPr>
        <p:spPr bwMode="auto">
          <a:xfrm>
            <a:off x="555559" y="4031991"/>
            <a:ext cx="1275713" cy="453267"/>
          </a:xfrm>
          <a:prstGeom prst="rect">
            <a:avLst/>
          </a:prstGeom>
          <a:solidFill>
            <a:schemeClr val="tx2"/>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algn="ctr" eaLnBrk="1" fontAlgn="base" hangingPunct="1">
              <a:spcBef>
                <a:spcPts val="1200"/>
              </a:spcBef>
              <a:spcAft>
                <a:spcPct val="0"/>
              </a:spcAft>
              <a:buClr>
                <a:srgbClr val="5B5249"/>
              </a:buClr>
              <a:buSzPct val="100000"/>
              <a:buFont typeface="Times New Roman" pitchFamily="18" charset="0"/>
              <a:buNone/>
            </a:pPr>
            <a:r>
              <a:rPr lang="ca-ES" sz="1100" dirty="0" smtClean="0">
                <a:latin typeface="Arial" charset="0"/>
              </a:rPr>
              <a:t>Selecció dels participants</a:t>
            </a:r>
            <a:endParaRPr lang="ca-ES" sz="1100" dirty="0">
              <a:latin typeface="Arial" charset="0"/>
            </a:endParaRPr>
          </a:p>
        </p:txBody>
      </p:sp>
      <p:sp>
        <p:nvSpPr>
          <p:cNvPr id="58" name="Line 24"/>
          <p:cNvSpPr>
            <a:spLocks noChangeShapeType="1"/>
          </p:cNvSpPr>
          <p:nvPr/>
        </p:nvSpPr>
        <p:spPr bwMode="auto">
          <a:xfrm>
            <a:off x="1831271" y="4297585"/>
            <a:ext cx="17295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18800" bIns="82800" anchor="ctr"/>
          <a:lstStyle/>
          <a:p>
            <a:pPr marL="0" marR="0" lvl="0" indent="0" algn="ctr" defTabSz="914400" eaLnBrk="1" fontAlgn="base" latinLnBrk="0" hangingPunct="1">
              <a:lnSpc>
                <a:spcPct val="30000"/>
              </a:lnSpc>
              <a:spcBef>
                <a:spcPct val="50000"/>
              </a:spcBef>
              <a:spcAft>
                <a:spcPct val="0"/>
              </a:spcAft>
              <a:buClrTx/>
              <a:buSzTx/>
              <a:buFontTx/>
              <a:buNone/>
              <a:tabLst/>
              <a:defRPr/>
            </a:pPr>
            <a:endParaRPr kumimoji="0" lang="ca-ES" sz="1100" b="0" i="0" u="none" strike="noStrike" kern="0" cap="none" spc="0" normalizeH="0" baseline="0" noProof="0" smtClean="0">
              <a:ln>
                <a:noFill/>
              </a:ln>
              <a:solidFill>
                <a:srgbClr val="FFFFFF"/>
              </a:solidFill>
              <a:effectLst/>
              <a:uLnTx/>
              <a:uFillTx/>
              <a:latin typeface="Helvetica" charset="0"/>
            </a:endParaRPr>
          </a:p>
        </p:txBody>
      </p:sp>
      <p:sp>
        <p:nvSpPr>
          <p:cNvPr id="26" name="Clau d'obertura 25"/>
          <p:cNvSpPr/>
          <p:nvPr/>
        </p:nvSpPr>
        <p:spPr>
          <a:xfrm rot="5400000" flipH="1">
            <a:off x="5631654" y="3021456"/>
            <a:ext cx="180020" cy="4767466"/>
          </a:xfrm>
          <a:prstGeom prst="leftBrace">
            <a:avLst/>
          </a:prstGeom>
          <a:noFill/>
          <a:ln w="9525" cap="flat" cmpd="sng" algn="ctr">
            <a:solidFill>
              <a:srgbClr val="000000"/>
            </a:solidFill>
            <a:prstDash val="sysDash"/>
          </a:ln>
          <a:effectLst/>
        </p:spPr>
        <p:txBody>
          <a:bodyPr rtlCol="0" anchor="ctr"/>
          <a:lstStyle/>
          <a:p>
            <a:pPr marL="0" marR="0" lvl="0" indent="0" algn="ctr" defTabSz="914400" eaLnBrk="1" fontAlgn="base" latinLnBrk="0" hangingPunct="1">
              <a:lnSpc>
                <a:spcPct val="30000"/>
              </a:lnSpc>
              <a:spcBef>
                <a:spcPct val="50000"/>
              </a:spcBef>
              <a:spcAft>
                <a:spcPct val="0"/>
              </a:spcAft>
              <a:buClrTx/>
              <a:buSzTx/>
              <a:buFontTx/>
              <a:buNone/>
              <a:tabLst/>
              <a:defRPr/>
            </a:pPr>
            <a:endParaRPr kumimoji="0" lang="ca-ES" sz="1100" b="1" i="0" u="none" strike="noStrike" kern="0" cap="none" spc="0" normalizeH="0" baseline="0" noProof="0" dirty="0" smtClean="0">
              <a:ln>
                <a:noFill/>
              </a:ln>
              <a:solidFill>
                <a:srgbClr val="000000"/>
              </a:solidFill>
              <a:effectLst/>
              <a:uLnTx/>
              <a:uFillTx/>
              <a:latin typeface="Helvetica"/>
              <a:ea typeface="+mn-ea"/>
              <a:cs typeface="+mn-cs"/>
            </a:endParaRPr>
          </a:p>
        </p:txBody>
      </p:sp>
      <p:sp>
        <p:nvSpPr>
          <p:cNvPr id="28" name="QuadreDeText 27"/>
          <p:cNvSpPr txBox="1"/>
          <p:nvPr/>
        </p:nvSpPr>
        <p:spPr>
          <a:xfrm>
            <a:off x="4821564" y="5589240"/>
            <a:ext cx="1800200" cy="276999"/>
          </a:xfrm>
          <a:prstGeom prst="rect">
            <a:avLst/>
          </a:prstGeom>
          <a:noFill/>
        </p:spPr>
        <p:txBody>
          <a:bodyPr wrap="square" rtlCol="0">
            <a:spAutoFit/>
          </a:bodyPr>
          <a:lstStyle/>
          <a:p>
            <a:pPr algn="ctr"/>
            <a:r>
              <a:rPr lang="ca-ES" sz="1200" dirty="0" smtClean="0"/>
              <a:t>Política activa</a:t>
            </a:r>
            <a:endParaRPr lang="ca-ES" sz="1200" dirty="0"/>
          </a:p>
        </p:txBody>
      </p:sp>
      <p:cxnSp>
        <p:nvCxnSpPr>
          <p:cNvPr id="13" name="Connector de fletxa recta 12"/>
          <p:cNvCxnSpPr>
            <a:stCxn id="35" idx="2"/>
            <a:endCxn id="36" idx="0"/>
          </p:cNvCxnSpPr>
          <p:nvPr/>
        </p:nvCxnSpPr>
        <p:spPr>
          <a:xfrm>
            <a:off x="6479923" y="4097335"/>
            <a:ext cx="0" cy="1439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QuadreDeText 24"/>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1752023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4</a:t>
            </a:r>
            <a:r>
              <a:rPr lang="ca-ES" sz="1400" b="1" u="sng" dirty="0" smtClean="0"/>
              <a:t>. Una reflexió crítica sobre la teoria del programa </a:t>
            </a:r>
            <a:endParaRPr lang="ca-ES" sz="1400" dirty="0"/>
          </a:p>
          <a:p>
            <a:endParaRPr lang="ca-ES" sz="1400" b="1" dirty="0" smtClean="0"/>
          </a:p>
          <a:p>
            <a:r>
              <a:rPr lang="ca-ES" sz="1200" dirty="0"/>
              <a:t>La </a:t>
            </a:r>
            <a:r>
              <a:rPr lang="ca-ES" sz="1200" dirty="0" smtClean="0"/>
              <a:t>formulació de la teoria ha d’anar acompanyada d’una reflexió sobre la seva plausibilitat. Aquesta reflexió pot estar basada en el coneixement i judici expert de les persones que proposen el programa o reforma, però hauria d’anar acompanyada d’una revisió, més o menys profunda, del coneixement publicat en la literatura especialitzada, </a:t>
            </a:r>
            <a:r>
              <a:rPr lang="ca-ES" sz="1200" dirty="0"/>
              <a:t>incloent les </a:t>
            </a:r>
            <a:r>
              <a:rPr lang="ca-ES" sz="1200" dirty="0" smtClean="0"/>
              <a:t>avaluacions i anàlisis realitzades </a:t>
            </a:r>
            <a:r>
              <a:rPr lang="ca-ES" sz="1200" dirty="0"/>
              <a:t>pel </a:t>
            </a:r>
            <a:r>
              <a:rPr lang="ca-ES" sz="1200" dirty="0" smtClean="0"/>
              <a:t>SOC prèviament. </a:t>
            </a:r>
            <a:endParaRPr lang="ca-ES" sz="1200" dirty="0"/>
          </a:p>
          <a:p>
            <a:endParaRPr lang="ca-ES" sz="600" dirty="0" smtClean="0"/>
          </a:p>
          <a:p>
            <a:r>
              <a:rPr lang="ca-ES" sz="1200" dirty="0" smtClean="0"/>
              <a:t>Les revisions de la literatura es poden realitzar amb graus d’esforç molt variables. En un extrem, les </a:t>
            </a:r>
            <a:r>
              <a:rPr lang="ca-ES" sz="1200" b="1" dirty="0" smtClean="0"/>
              <a:t>revisions sistemàtiques de la literatura</a:t>
            </a:r>
            <a:r>
              <a:rPr lang="ca-ES" sz="1200" dirty="0" smtClean="0"/>
              <a:t> consisteixen a identificar</a:t>
            </a:r>
            <a:r>
              <a:rPr lang="en-US" sz="1200" dirty="0" smtClean="0"/>
              <a:t>, </a:t>
            </a:r>
            <a:r>
              <a:rPr lang="ca-ES" sz="1200" dirty="0" smtClean="0"/>
              <a:t>valorar</a:t>
            </a:r>
            <a:r>
              <a:rPr lang="en-US" sz="1200" dirty="0"/>
              <a:t> </a:t>
            </a:r>
            <a:r>
              <a:rPr lang="ca-ES" sz="1200" dirty="0" smtClean="0"/>
              <a:t>i</a:t>
            </a:r>
            <a:r>
              <a:rPr lang="en-US" sz="1200" dirty="0" smtClean="0"/>
              <a:t> </a:t>
            </a:r>
            <a:r>
              <a:rPr lang="ca-ES" sz="1200" dirty="0" smtClean="0"/>
              <a:t>sintetitzar tota l’evidència científica de qualitat publicada sobre una determinada (en aquest cas un determinat disseny d’una política activa per adreçar un determinat problema).</a:t>
            </a:r>
            <a:r>
              <a:rPr lang="ca-ES" sz="1200" dirty="0"/>
              <a:t> Tanmateix, la revisió sistemàtica de la literatura és un tipus d’anàlisi més complexa i costosa del que es pot intuir, ja que la quantitat de coneixement disponible per a la majoria de polítiques actives és extens i es troba dispers en molts estudis, la robustesa metodològica dels quals és variable (i </a:t>
            </a:r>
            <a:r>
              <a:rPr lang="ca-ES" sz="1200" dirty="0" smtClean="0"/>
              <a:t>pot </a:t>
            </a:r>
            <a:r>
              <a:rPr lang="ca-ES" sz="1200" dirty="0"/>
              <a:t>ser difícil de valorar), amb la qual cosa no tots haurien de tenir el mateix valor; essent la validesa externa dels estudis </a:t>
            </a:r>
            <a:r>
              <a:rPr lang="ca-ES" sz="1200" dirty="0" smtClean="0"/>
              <a:t>igualment variable, </a:t>
            </a:r>
            <a:r>
              <a:rPr lang="ca-ES" sz="1200" dirty="0"/>
              <a:t>ja que el context, territoris i temps en què s’han realitzat poden ser més o menys propers al context actual de Catalunya, del seu mercat laboral i una institució com el SOC. </a:t>
            </a:r>
          </a:p>
          <a:p>
            <a:endParaRPr lang="ca-ES" sz="600" dirty="0" smtClean="0"/>
          </a:p>
          <a:p>
            <a:r>
              <a:rPr lang="ca-ES" sz="1200" dirty="0" smtClean="0"/>
              <a:t>Tanmateix, el temps disponible per a la formulació de propostes rarament permet realitzar un esforç més propi d’un recercador acadèmic. Per aquest motiu, sovint el repte és limitar la cerca a identificar, llegir i resumir les evidències sobre situacions i programes molt similars al que es proposa, i fer ús </a:t>
            </a:r>
            <a:r>
              <a:rPr lang="ca-ES" sz="1200" dirty="0"/>
              <a:t>dels </a:t>
            </a:r>
            <a:r>
              <a:rPr lang="ca-ES" sz="1200" b="1" dirty="0" smtClean="0"/>
              <a:t>estudis de meta-síntesi o meta-anàlisi</a:t>
            </a:r>
            <a:r>
              <a:rPr lang="ca-ES" sz="1200" dirty="0" smtClean="0"/>
              <a:t>, cada cop més freqüents, </a:t>
            </a:r>
            <a:r>
              <a:rPr lang="ca-ES" sz="1200" dirty="0"/>
              <a:t>que altres han realitzat i que pretenen sintetitzar “què </a:t>
            </a:r>
            <a:r>
              <a:rPr lang="ca-ES" sz="1200" dirty="0" smtClean="0"/>
              <a:t>funciona”.  En l’àmbit de les polítiques actives d’ocupació, vegeu</a:t>
            </a:r>
            <a:r>
              <a:rPr lang="ca-ES" sz="1200" dirty="0"/>
              <a:t>, per exemple:</a:t>
            </a:r>
          </a:p>
          <a:p>
            <a:endParaRPr lang="ca-ES" sz="1200" dirty="0"/>
          </a:p>
          <a:p>
            <a:r>
              <a:rPr lang="ca-ES" sz="1200" dirty="0">
                <a:hlinkClick r:id="rId3"/>
              </a:rPr>
              <a:t>http://</a:t>
            </a:r>
            <a:r>
              <a:rPr lang="ca-ES" sz="1200" dirty="0" smtClean="0">
                <a:hlinkClick r:id="rId3"/>
              </a:rPr>
              <a:t>ftp.iza.org/dp4002.pdf</a:t>
            </a:r>
            <a:endParaRPr lang="ca-ES" sz="1200" dirty="0" smtClean="0"/>
          </a:p>
          <a:p>
            <a:r>
              <a:rPr lang="ca-ES" sz="1200" dirty="0">
                <a:hlinkClick r:id="rId4"/>
              </a:rPr>
              <a:t>http://ftp.iza.org/dp2018.pdf</a:t>
            </a:r>
            <a:endParaRPr lang="ca-ES" sz="1200" dirty="0"/>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773288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4. Una reflexió crítica sobre la teoria del programa </a:t>
            </a:r>
            <a:r>
              <a:rPr lang="ca-ES" sz="1400" dirty="0" smtClean="0"/>
              <a:t>(exemple)</a:t>
            </a:r>
            <a:endParaRPr lang="ca-ES" sz="1400" dirty="0"/>
          </a:p>
          <a:p>
            <a:endParaRPr lang="ca-ES" sz="800" b="1" dirty="0" smtClean="0"/>
          </a:p>
          <a:p>
            <a:pPr marL="0" lvl="1"/>
            <a:r>
              <a:rPr lang="ca-ES" sz="1200" dirty="0">
                <a:solidFill>
                  <a:schemeClr val="tx1">
                    <a:lumMod val="75000"/>
                    <a:lumOff val="25000"/>
                  </a:schemeClr>
                </a:solidFill>
              </a:rPr>
              <a:t>“Les tres meta-anàlisis de polítiques actives d’ocupació identificades conclouen que els programes de contractació directa al sector públic són el tipus de política activa menys efectiva, talment que els impactes en termes de participació laboral posterior al programa solen ser nuls o fins i tot negatius. Els motius adduïts per aquesta manca d’impacte positiu solen ser que l’experiència i competències adquirides en el programa solen ser poc rellevants per al mercat laboral;  la senyal d’haver participat en un programa d’aquest tipus pot ser fins i tot negativa per als potencials </a:t>
            </a:r>
            <a:r>
              <a:rPr lang="ca-ES" sz="1200" dirty="0" err="1">
                <a:solidFill>
                  <a:schemeClr val="tx1">
                    <a:lumMod val="75000"/>
                    <a:lumOff val="25000"/>
                  </a:schemeClr>
                </a:solidFill>
              </a:rPr>
              <a:t>contractadors</a:t>
            </a:r>
            <a:r>
              <a:rPr lang="ca-ES" sz="1200" dirty="0">
                <a:solidFill>
                  <a:schemeClr val="tx1">
                    <a:lumMod val="75000"/>
                    <a:lumOff val="25000"/>
                  </a:schemeClr>
                </a:solidFill>
              </a:rPr>
              <a:t>; i que en els països on la participació en aquest tipus de programa renova els drets a prestació, una part important dels participants combinen la participació repetida al programa amb la percepció de la prestació d’atur sense arribar mai a accedir al mercat laboral obert. En conseqüència, la majoria de països manté aquest tipus de programa però restringit només als aturats de més baixa ocupabilitat, per als quals es considera que la formació ocupacional no incrementaria substancialment les opcions de trobar feina, i sovint amb una participació obligatòria vinculada al manteniment de la prestació, iniciant-se el període d’obligatorietat almenys un any després d’iniciat el període d’atur. </a:t>
            </a:r>
          </a:p>
          <a:p>
            <a:pPr marL="0" lvl="1"/>
            <a:endParaRPr lang="ca-ES" sz="600" dirty="0">
              <a:solidFill>
                <a:schemeClr val="tx1">
                  <a:lumMod val="75000"/>
                  <a:lumOff val="25000"/>
                </a:schemeClr>
              </a:solidFill>
            </a:endParaRPr>
          </a:p>
          <a:p>
            <a:pPr marL="0" lvl="1"/>
            <a:r>
              <a:rPr lang="ca-ES" sz="1200" dirty="0" smtClean="0">
                <a:solidFill>
                  <a:schemeClr val="tx1">
                    <a:lumMod val="75000"/>
                    <a:lumOff val="25000"/>
                  </a:schemeClr>
                </a:solidFill>
              </a:rPr>
              <a:t>Al SOC, </a:t>
            </a:r>
            <a:r>
              <a:rPr lang="ca-ES" sz="1200" dirty="0">
                <a:solidFill>
                  <a:schemeClr val="tx1">
                    <a:lumMod val="75000"/>
                    <a:lumOff val="25000"/>
                  </a:schemeClr>
                </a:solidFill>
              </a:rPr>
              <a:t>una avaluació prèvia va identificar impactes positius en termes de participació laboral a curt termini per a la cohort de participants de 2006 i 2007 (en un cicle econòmic creixent), si bé centrats exclusivament en la inserció laboral al mateix sector públic i amb contractes temporals. Igualment va detectar una tendència molt important dels ajuntaments petits i les entitats sense ànim de lucre a contractar aturats joves, recents i de nivell educatiu alt. Finalment es va constatar que les participacions repetides abastaven pràcticament un terç dels participants del període 2005-2007</a:t>
            </a:r>
            <a:r>
              <a:rPr lang="ca-ES" sz="1200" dirty="0" smtClean="0">
                <a:solidFill>
                  <a:schemeClr val="tx1">
                    <a:lumMod val="75000"/>
                    <a:lumOff val="25000"/>
                  </a:schemeClr>
                </a:solidFill>
              </a:rPr>
              <a:t>.”</a:t>
            </a:r>
          </a:p>
          <a:p>
            <a:pPr marL="0" lvl="1"/>
            <a:endParaRPr lang="ca-ES" sz="600" dirty="0" smtClean="0"/>
          </a:p>
          <a:p>
            <a:pPr marL="0" lvl="1"/>
            <a:r>
              <a:rPr lang="ca-ES" sz="1200" dirty="0" smtClean="0">
                <a:solidFill>
                  <a:schemeClr val="tx1">
                    <a:lumMod val="75000"/>
                    <a:lumOff val="25000"/>
                  </a:schemeClr>
                </a:solidFill>
              </a:rPr>
              <a:t>Atesos </a:t>
            </a:r>
            <a:r>
              <a:rPr lang="ca-ES" sz="1200" dirty="0">
                <a:solidFill>
                  <a:schemeClr val="tx1">
                    <a:lumMod val="75000"/>
                    <a:lumOff val="25000"/>
                  </a:schemeClr>
                </a:solidFill>
              </a:rPr>
              <a:t>aquests precedents, entenem que la teoria del canvi és poc plausible quant al funcionament del programa com a política activa. Per contra, </a:t>
            </a:r>
            <a:r>
              <a:rPr lang="ca-ES" sz="1200" dirty="0" smtClean="0">
                <a:solidFill>
                  <a:schemeClr val="tx1">
                    <a:lumMod val="75000"/>
                    <a:lumOff val="25000"/>
                  </a:schemeClr>
                </a:solidFill>
              </a:rPr>
              <a:t>creiem </a:t>
            </a:r>
            <a:r>
              <a:rPr lang="ca-ES" sz="1200" dirty="0">
                <a:solidFill>
                  <a:schemeClr val="tx1">
                    <a:lumMod val="75000"/>
                    <a:lumOff val="25000"/>
                  </a:schemeClr>
                </a:solidFill>
              </a:rPr>
              <a:t>que en el context actual, els nous plans d’ocupació població poden esdevenir una política passiva efectiva per donar cobertura als aturats que habiten en llars amb molt baixa renda i que han quedat exclosos d’altres polítiques i programes de protecció de rendes.   Això passa </a:t>
            </a:r>
            <a:r>
              <a:rPr lang="ca-ES" sz="1200" dirty="0" smtClean="0">
                <a:solidFill>
                  <a:schemeClr val="tx1">
                    <a:lumMod val="75000"/>
                    <a:lumOff val="25000"/>
                  </a:schemeClr>
                </a:solidFill>
              </a:rPr>
              <a:t>per restringir l’accés, de </a:t>
            </a:r>
            <a:r>
              <a:rPr lang="ca-ES" sz="1200" dirty="0">
                <a:solidFill>
                  <a:schemeClr val="tx1">
                    <a:lumMod val="75000"/>
                    <a:lumOff val="25000"/>
                  </a:schemeClr>
                </a:solidFill>
              </a:rPr>
              <a:t>forma </a:t>
            </a:r>
            <a:r>
              <a:rPr lang="ca-ES" sz="1200" dirty="0" smtClean="0">
                <a:solidFill>
                  <a:schemeClr val="tx1">
                    <a:lumMod val="75000"/>
                    <a:lumOff val="25000"/>
                  </a:schemeClr>
                </a:solidFill>
              </a:rPr>
              <a:t>estricta, als aturats de baixa </a:t>
            </a:r>
            <a:r>
              <a:rPr lang="ca-ES" sz="1200" dirty="0">
                <a:solidFill>
                  <a:schemeClr val="tx1">
                    <a:lumMod val="75000"/>
                    <a:lumOff val="25000"/>
                  </a:schemeClr>
                </a:solidFill>
              </a:rPr>
              <a:t>ocupabilitat i baixa </a:t>
            </a:r>
            <a:r>
              <a:rPr lang="ca-ES" sz="1200" dirty="0" smtClean="0">
                <a:solidFill>
                  <a:schemeClr val="tx1">
                    <a:lumMod val="75000"/>
                    <a:lumOff val="25000"/>
                  </a:schemeClr>
                </a:solidFill>
              </a:rPr>
              <a:t>renda familiar. Això </a:t>
            </a:r>
            <a:r>
              <a:rPr lang="ca-ES" sz="1200" dirty="0">
                <a:solidFill>
                  <a:schemeClr val="tx1">
                    <a:lumMod val="75000"/>
                    <a:lumOff val="25000"/>
                  </a:schemeClr>
                </a:solidFill>
              </a:rPr>
              <a:t>no obstant, creiem convenient mantenir el focus propi d’una política activa per intentar que el tipus de tasca que els participants realitzin als ens locals sigui el més semblant possible a una feina real, incrementant les opcions que alguns participants puguin fer el trànsit al mercat laboral obert</a:t>
            </a:r>
            <a:r>
              <a:rPr lang="ca-ES" sz="1200" dirty="0" smtClean="0">
                <a:solidFill>
                  <a:schemeClr val="tx1">
                    <a:lumMod val="75000"/>
                    <a:lumOff val="25000"/>
                  </a:schemeClr>
                </a:solidFill>
              </a:rPr>
              <a:t>.”</a:t>
            </a:r>
            <a:endParaRPr lang="ca-ES" sz="1200" dirty="0">
              <a:solidFill>
                <a:schemeClr val="tx1">
                  <a:lumMod val="75000"/>
                  <a:lumOff val="25000"/>
                </a:schemeClr>
              </a:solidFill>
            </a:endParaRPr>
          </a:p>
          <a:p>
            <a:pPr lvl="1"/>
            <a:endParaRPr lang="ca-ES" sz="1200" dirty="0">
              <a:solidFill>
                <a:schemeClr val="tx1">
                  <a:lumMod val="75000"/>
                  <a:lumOff val="25000"/>
                </a:schemeClr>
              </a:solidFill>
            </a:endParaRPr>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699383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Un procés en sis passos per a un disseny analític dels programes </a:t>
            </a:r>
          </a:p>
          <a:p>
            <a:endParaRPr lang="ca-ES" sz="1200" dirty="0" smtClean="0"/>
          </a:p>
          <a:p>
            <a:r>
              <a:rPr lang="ca-ES" sz="1400" b="1" u="sng" dirty="0"/>
              <a:t>5</a:t>
            </a:r>
            <a:r>
              <a:rPr lang="ca-ES" sz="1400" b="1" u="sng" dirty="0" smtClean="0"/>
              <a:t>. Identificar </a:t>
            </a:r>
            <a:r>
              <a:rPr lang="ca-ES" sz="1400" b="1" u="sng" dirty="0"/>
              <a:t>els criteris de </a:t>
            </a:r>
            <a:r>
              <a:rPr lang="ca-ES" sz="1400" b="1" u="sng" dirty="0" smtClean="0"/>
              <a:t>valoració i projectar els resultats</a:t>
            </a:r>
            <a:endParaRPr lang="ca-ES" sz="1200" dirty="0" smtClean="0"/>
          </a:p>
          <a:p>
            <a:endParaRPr lang="ca-ES" sz="1200" dirty="0" smtClean="0"/>
          </a:p>
          <a:p>
            <a:pPr marL="0" lvl="1"/>
            <a:r>
              <a:rPr lang="ca-ES" sz="1200" dirty="0" smtClean="0"/>
              <a:t>En aquest pas es tracta d’identificar criteris rellevants amb els quals es pot valorar el programa proposat (impactes previstos, equitat, demanda, el número previst de beneficiaris, cost, eficiència, dificultats en la implementació, acceptabilitat social, robustesa de la teoria, temps necessari per posar-lo en marxa, oportunitat per generar coneixement etc.). Per a cadascun d’aquests criteris, cal projectar quin serà el resultat del programa resultat. Òbviament, aquestes projeccions són una estimació del que passarà si es posa amb marxa el projecte, la qual cosa està subjecta a una gran incertesa. Es tracta, tanmateix, de realitzar un exercici formal, simple </a:t>
            </a:r>
            <a:r>
              <a:rPr lang="ca-ES" sz="1200" dirty="0"/>
              <a:t>i breu, </a:t>
            </a:r>
            <a:r>
              <a:rPr lang="ca-ES" sz="1200" dirty="0" smtClean="0"/>
              <a:t>que clarifiqui les expectatives, debilitats i bondats del disseny proposat, molt </a:t>
            </a:r>
            <a:r>
              <a:rPr lang="ca-ES" sz="1200" dirty="0"/>
              <a:t>orientat a la presa de decisions.</a:t>
            </a:r>
          </a:p>
          <a:p>
            <a:endParaRPr lang="ca-ES" sz="1200" dirty="0" smtClean="0"/>
          </a:p>
          <a:p>
            <a:r>
              <a:rPr lang="ca-ES" sz="1200" dirty="0" smtClean="0"/>
              <a:t>El</a:t>
            </a:r>
            <a:r>
              <a:rPr lang="ca-ES" sz="1200" b="1" dirty="0" smtClean="0"/>
              <a:t> mètode per projectar els resultats per a cada criteri poden anar des de l’especulació “informada” </a:t>
            </a:r>
            <a:r>
              <a:rPr lang="ca-ES" sz="1200" dirty="0" smtClean="0"/>
              <a:t>(per ex. “creiem que els ajuntaments rurals seran els més interessats a participar en aquest programa”) </a:t>
            </a:r>
            <a:r>
              <a:rPr lang="ca-ES" sz="1200" b="1" dirty="0" smtClean="0"/>
              <a:t>fins als exercicis </a:t>
            </a:r>
            <a:r>
              <a:rPr lang="ca-ES" sz="1200" b="1" dirty="0"/>
              <a:t>de </a:t>
            </a:r>
            <a:r>
              <a:rPr lang="ca-ES" sz="1200" b="1" dirty="0" err="1" smtClean="0"/>
              <a:t>microsimulació</a:t>
            </a:r>
            <a:r>
              <a:rPr lang="ca-ES" sz="1200" b="1" dirty="0" smtClean="0"/>
              <a:t> </a:t>
            </a:r>
            <a:r>
              <a:rPr lang="ca-ES" sz="1200" dirty="0" smtClean="0"/>
              <a:t>(adequats per projectar variables com </a:t>
            </a:r>
            <a:r>
              <a:rPr lang="ca-ES" sz="1200" dirty="0"/>
              <a:t>ara la demanda, sobre la base d’algun tipus d’anàlisi de necessitats previ; els impactes, emprant algun tipus de model predictiu, fins a arribar a constituir exercicis de valoració econòmica projectant els costos i beneficis del programa proposat). </a:t>
            </a:r>
            <a:r>
              <a:rPr lang="ca-ES" sz="1200" dirty="0" smtClean="0"/>
              <a:t>Les simulacions poden </a:t>
            </a:r>
            <a:r>
              <a:rPr lang="ca-ES" sz="1200" dirty="0"/>
              <a:t>aportar informació quantitativa </a:t>
            </a:r>
            <a:r>
              <a:rPr lang="ca-ES" sz="1200" dirty="0" smtClean="0"/>
              <a:t>molt precisa, </a:t>
            </a:r>
            <a:r>
              <a:rPr lang="ca-ES" sz="1200" dirty="0"/>
              <a:t>però cal tenir en compte que els resultats seran tan acurats com ho siguin els models en què es basen les </a:t>
            </a:r>
            <a:r>
              <a:rPr lang="ca-ES" sz="1200" dirty="0" smtClean="0"/>
              <a:t>prediccions.</a:t>
            </a:r>
            <a:r>
              <a:rPr lang="ca-ES" sz="1200" dirty="0"/>
              <a:t> </a:t>
            </a:r>
            <a:r>
              <a:rPr lang="ca-ES" sz="1200" dirty="0" smtClean="0"/>
              <a:t>Es tracta, en tot cas, de projectar els resultats per a cada criteri amb </a:t>
            </a:r>
            <a:r>
              <a:rPr lang="ca-ES" sz="1200" dirty="0"/>
              <a:t>el millor coneixement disponible (literatura, simulacions, o el judici expert dels tècnics)</a:t>
            </a:r>
            <a:endParaRPr lang="ca-ES" sz="1200" dirty="0" smtClean="0"/>
          </a:p>
          <a:p>
            <a:endParaRPr lang="ca-ES" sz="1200" dirty="0"/>
          </a:p>
          <a:p>
            <a:r>
              <a:rPr lang="ca-ES" sz="1200" dirty="0" smtClean="0"/>
              <a:t>Les </a:t>
            </a:r>
            <a:r>
              <a:rPr lang="ca-ES" sz="1200" b="1" dirty="0" smtClean="0"/>
              <a:t>anàlisis d’opcions alternatives </a:t>
            </a:r>
            <a:r>
              <a:rPr lang="ca-ES" sz="1200" dirty="0" smtClean="0"/>
              <a:t>constitueixen </a:t>
            </a:r>
            <a:r>
              <a:rPr lang="ca-ES" sz="1200" dirty="0"/>
              <a:t>una </a:t>
            </a:r>
            <a:r>
              <a:rPr lang="ca-ES" sz="1200" dirty="0" smtClean="0"/>
              <a:t>variant quant la decisió a prendre no és sobre un únic disseny, sinó sobre diferents alternatives d’acció. En aquest cas, després de determinar els criteris </a:t>
            </a:r>
            <a:r>
              <a:rPr lang="ca-ES" sz="1200" dirty="0"/>
              <a:t>amb els quals valorar les </a:t>
            </a:r>
            <a:r>
              <a:rPr lang="ca-ES" sz="1200" dirty="0" smtClean="0"/>
              <a:t>alternatives, es projecten els resultats previstos de </a:t>
            </a:r>
            <a:r>
              <a:rPr lang="ca-ES" sz="1200" dirty="0"/>
              <a:t>cada </a:t>
            </a:r>
            <a:r>
              <a:rPr lang="ca-ES" sz="1200" dirty="0" smtClean="0"/>
              <a:t>criteri per a cada alternativa d’acció, es compara </a:t>
            </a:r>
            <a:r>
              <a:rPr lang="ca-ES" sz="1200" dirty="0"/>
              <a:t>i </a:t>
            </a:r>
            <a:r>
              <a:rPr lang="ca-ES" sz="1200" dirty="0" smtClean="0"/>
              <a:t>es decideix. </a:t>
            </a:r>
            <a:endParaRPr lang="ca-ES" sz="1200" dirty="0"/>
          </a:p>
          <a:p>
            <a:endParaRPr lang="ca-ES" sz="1200" dirty="0"/>
          </a:p>
          <a:p>
            <a:endParaRPr lang="ca-ES" sz="1200" dirty="0"/>
          </a:p>
          <a:p>
            <a:endParaRPr lang="ca-ES" sz="1200" dirty="0" smtClean="0"/>
          </a:p>
          <a:p>
            <a:endParaRPr lang="ca-ES" sz="1200" dirty="0"/>
          </a:p>
          <a:p>
            <a:endParaRPr lang="ca-ES" sz="1200" dirty="0"/>
          </a:p>
          <a:p>
            <a:endParaRPr lang="ca-ES" sz="1200" dirty="0"/>
          </a:p>
          <a:p>
            <a:endParaRPr lang="ca-ES" sz="1200" dirty="0" smtClean="0"/>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67339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Un procés en </a:t>
            </a:r>
            <a:r>
              <a:rPr lang="ca-ES" sz="1400" b="1" dirty="0" smtClean="0">
                <a:solidFill>
                  <a:srgbClr val="C00000"/>
                </a:solidFill>
              </a:rPr>
              <a:t>sis </a:t>
            </a:r>
            <a:r>
              <a:rPr lang="ca-ES" sz="1400" b="1" dirty="0">
                <a:solidFill>
                  <a:srgbClr val="C00000"/>
                </a:solidFill>
              </a:rPr>
              <a:t>passos per a un disseny analític dels programes </a:t>
            </a:r>
          </a:p>
          <a:p>
            <a:endParaRPr lang="ca-ES" sz="1200" dirty="0" smtClean="0"/>
          </a:p>
          <a:p>
            <a:r>
              <a:rPr lang="ca-ES" sz="1400" b="1" u="sng" dirty="0"/>
              <a:t>6</a:t>
            </a:r>
            <a:r>
              <a:rPr lang="ca-ES" sz="1400" b="1" u="sng" dirty="0" smtClean="0"/>
              <a:t>. </a:t>
            </a:r>
            <a:r>
              <a:rPr lang="ca-ES" sz="1400" b="1" u="sng" dirty="0"/>
              <a:t>Com s’avaluarà el programa?</a:t>
            </a:r>
          </a:p>
          <a:p>
            <a:endParaRPr lang="ca-ES" sz="1200" dirty="0" smtClean="0"/>
          </a:p>
          <a:p>
            <a:r>
              <a:rPr lang="ca-ES" sz="1200" dirty="0" smtClean="0"/>
              <a:t>El darrer pas consisteix a </a:t>
            </a:r>
            <a:r>
              <a:rPr lang="ca-ES" sz="1200" b="1" dirty="0" smtClean="0"/>
              <a:t>fer explícites les preguntes </a:t>
            </a:r>
            <a:r>
              <a:rPr lang="ca-ES" sz="1200" dirty="0" smtClean="0"/>
              <a:t>i criteris amb els quals s’avaluarà el programa en el futur. Es tracta de guiar-se per les majors incerteses detectades a la teoria del canvi, per la rellevància de la informació en la valoració del programa, i les oportunitats de generar coneixement robust que es derivin del disseny del programa.  A més de formular la pregunta, hauria d’identificar l’estratègia i les dades que necessàries per poder-les respondre.</a:t>
            </a:r>
          </a:p>
          <a:p>
            <a:endParaRPr lang="ca-ES" sz="1200" dirty="0" smtClean="0"/>
          </a:p>
          <a:p>
            <a:pPr marL="171450" indent="-171450">
              <a:buFontTx/>
              <a:buChar char="-"/>
            </a:pPr>
            <a:endParaRPr lang="ca-ES" sz="1200" dirty="0" smtClean="0"/>
          </a:p>
          <a:p>
            <a:pPr marL="171450" indent="-171450">
              <a:buFontTx/>
              <a:buChar char="-"/>
            </a:pPr>
            <a:endParaRPr lang="ca-ES" sz="1200" dirty="0"/>
          </a:p>
          <a:p>
            <a:endParaRPr lang="ca-ES" sz="1200" dirty="0"/>
          </a:p>
          <a:p>
            <a:pPr marL="171450" indent="-171450">
              <a:buFontTx/>
              <a:buChar char="-"/>
            </a:pPr>
            <a:endParaRPr lang="ca-ES" sz="1200" dirty="0" smtClean="0"/>
          </a:p>
          <a:p>
            <a:pPr marL="171450" indent="-171450">
              <a:buFontTx/>
              <a:buChar char="-"/>
            </a:pPr>
            <a:endParaRPr lang="ca-ES" sz="1200" dirty="0"/>
          </a:p>
          <a:p>
            <a:pPr marL="171450" indent="-171450">
              <a:buFontTx/>
              <a:buChar char="-"/>
            </a:pPr>
            <a:endParaRPr lang="ca-ES" sz="1200" dirty="0" smtClean="0"/>
          </a:p>
          <a:p>
            <a:pPr marL="171450" indent="-171450">
              <a:buFontTx/>
              <a:buChar char="-"/>
            </a:pPr>
            <a:endParaRPr lang="ca-ES" sz="1200" dirty="0"/>
          </a:p>
          <a:p>
            <a:pPr marL="171450" indent="-171450">
              <a:buFontTx/>
              <a:buChar char="-"/>
            </a:pPr>
            <a:endParaRPr lang="ca-ES" sz="1200" dirty="0"/>
          </a:p>
          <a:p>
            <a:endParaRPr lang="ca-ES" sz="1200" dirty="0" smtClean="0"/>
          </a:p>
          <a:p>
            <a:endParaRPr lang="ca-ES" sz="1200" dirty="0"/>
          </a:p>
          <a:p>
            <a:endParaRPr lang="ca-ES" sz="1200" dirty="0"/>
          </a:p>
          <a:p>
            <a:endParaRPr lang="ca-ES" sz="1200" dirty="0"/>
          </a:p>
          <a:p>
            <a:endParaRPr lang="ca-ES" sz="1200" dirty="0"/>
          </a:p>
          <a:p>
            <a:endParaRPr lang="ca-ES" sz="1200" dirty="0" smtClean="0"/>
          </a:p>
          <a:p>
            <a:endParaRPr lang="ca-ES" sz="1200" dirty="0" smtClean="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graphicFrame>
        <p:nvGraphicFramePr>
          <p:cNvPr id="2" name="Taula 1"/>
          <p:cNvGraphicFramePr>
            <a:graphicFrameLocks noGrp="1"/>
          </p:cNvGraphicFramePr>
          <p:nvPr>
            <p:extLst>
              <p:ext uri="{D42A27DB-BD31-4B8C-83A1-F6EECF244321}">
                <p14:modId xmlns:p14="http://schemas.microsoft.com/office/powerpoint/2010/main" val="3364711013"/>
              </p:ext>
            </p:extLst>
          </p:nvPr>
        </p:nvGraphicFramePr>
        <p:xfrm>
          <a:off x="755576" y="3163714"/>
          <a:ext cx="7920880" cy="3291840"/>
        </p:xfrm>
        <a:graphic>
          <a:graphicData uri="http://schemas.openxmlformats.org/drawingml/2006/table">
            <a:tbl>
              <a:tblPr firstRow="1" bandRow="1">
                <a:tableStyleId>{5C22544A-7EE6-4342-B048-85BDC9FD1C3A}</a:tableStyleId>
              </a:tblPr>
              <a:tblGrid>
                <a:gridCol w="1936767">
                  <a:extLst>
                    <a:ext uri="{9D8B030D-6E8A-4147-A177-3AD203B41FA5}">
                      <a16:colId xmlns:a16="http://schemas.microsoft.com/office/drawing/2014/main" val="20000"/>
                    </a:ext>
                  </a:extLst>
                </a:gridCol>
                <a:gridCol w="1807649">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0840">
                <a:tc>
                  <a:txBody>
                    <a:bodyPr/>
                    <a:lstStyle/>
                    <a:p>
                      <a:pPr algn="ctr"/>
                      <a:r>
                        <a:rPr lang="ca-ES" sz="1200" dirty="0" smtClean="0"/>
                        <a:t>Pregunta</a:t>
                      </a:r>
                      <a:endParaRPr lang="ca-ES" sz="1200" dirty="0"/>
                    </a:p>
                  </a:txBody>
                  <a:tcPr>
                    <a:solidFill>
                      <a:srgbClr val="C00000"/>
                    </a:solidFill>
                  </a:tcPr>
                </a:tc>
                <a:tc>
                  <a:txBody>
                    <a:bodyPr/>
                    <a:lstStyle/>
                    <a:p>
                      <a:pPr algn="ctr"/>
                      <a:r>
                        <a:rPr lang="ca-ES" sz="1200" dirty="0" smtClean="0"/>
                        <a:t>Tipus</a:t>
                      </a:r>
                      <a:endParaRPr lang="ca-ES" sz="1200" dirty="0"/>
                    </a:p>
                  </a:txBody>
                  <a:tcPr>
                    <a:solidFill>
                      <a:srgbClr val="C00000"/>
                    </a:solidFill>
                  </a:tcPr>
                </a:tc>
                <a:tc>
                  <a:txBody>
                    <a:bodyPr/>
                    <a:lstStyle/>
                    <a:p>
                      <a:pPr algn="ctr"/>
                      <a:r>
                        <a:rPr lang="ca-ES" sz="1200" dirty="0" smtClean="0"/>
                        <a:t>Estratègia</a:t>
                      </a:r>
                      <a:endParaRPr lang="ca-ES" sz="1200" dirty="0"/>
                    </a:p>
                  </a:txBody>
                  <a:tcPr>
                    <a:solidFill>
                      <a:srgbClr val="C00000"/>
                    </a:solidFill>
                  </a:tcPr>
                </a:tc>
                <a:tc>
                  <a:txBody>
                    <a:bodyPr/>
                    <a:lstStyle/>
                    <a:p>
                      <a:pPr algn="ctr"/>
                      <a:r>
                        <a:rPr lang="ca-ES" sz="1200" dirty="0" smtClean="0"/>
                        <a:t>Horitzó temporal</a:t>
                      </a:r>
                      <a:endParaRPr lang="ca-ES" sz="1200" dirty="0"/>
                    </a:p>
                  </a:txBody>
                  <a:tcPr>
                    <a:solidFill>
                      <a:srgbClr val="C00000"/>
                    </a:solidFill>
                  </a:tcPr>
                </a:tc>
                <a:extLst>
                  <a:ext uri="{0D108BD9-81ED-4DB2-BD59-A6C34878D82A}">
                    <a16:rowId xmlns:a16="http://schemas.microsoft.com/office/drawing/2014/main" val="10000"/>
                  </a:ext>
                </a:extLst>
              </a:tr>
              <a:tr h="370840">
                <a:tc>
                  <a:txBody>
                    <a:bodyPr/>
                    <a:lstStyle/>
                    <a:p>
                      <a:r>
                        <a:rPr lang="ca-ES" sz="1200" dirty="0" smtClean="0"/>
                        <a:t>La</a:t>
                      </a:r>
                      <a:r>
                        <a:rPr lang="ca-ES" sz="1200" baseline="0" dirty="0" smtClean="0"/>
                        <a:t> participació en els plans d’ocupació incrementa la probabilitat de trobar i mantenir una feina i la qualitat de la feina?</a:t>
                      </a:r>
                      <a:endParaRPr lang="ca-ES" sz="1200" dirty="0"/>
                    </a:p>
                  </a:txBody>
                  <a:tcPr>
                    <a:solidFill>
                      <a:schemeClr val="accent2">
                        <a:lumMod val="20000"/>
                        <a:lumOff val="80000"/>
                      </a:schemeClr>
                    </a:solidFill>
                  </a:tcPr>
                </a:tc>
                <a:tc>
                  <a:txBody>
                    <a:bodyPr/>
                    <a:lstStyle/>
                    <a:p>
                      <a:r>
                        <a:rPr lang="ca-ES" sz="1200" dirty="0" smtClean="0"/>
                        <a:t>Impacte</a:t>
                      </a:r>
                      <a:endParaRPr lang="ca-ES" sz="1200" dirty="0"/>
                    </a:p>
                  </a:txBody>
                  <a:tcPr>
                    <a:solidFill>
                      <a:schemeClr val="accent2">
                        <a:lumMod val="20000"/>
                        <a:lumOff val="80000"/>
                      </a:schemeClr>
                    </a:solidFill>
                  </a:tcPr>
                </a:tc>
                <a:tc>
                  <a:txBody>
                    <a:bodyPr/>
                    <a:lstStyle/>
                    <a:p>
                      <a:r>
                        <a:rPr lang="ca-ES" sz="1200" dirty="0" smtClean="0"/>
                        <a:t>Si</a:t>
                      </a:r>
                      <a:r>
                        <a:rPr lang="ca-ES" sz="1200" baseline="0" dirty="0" smtClean="0"/>
                        <a:t> hi ha excés de demanda, registrar els candidats no atesos i les seves característiques per crear un grup de comparació robust</a:t>
                      </a:r>
                      <a:endParaRPr lang="ca-ES" sz="1200" dirty="0"/>
                    </a:p>
                  </a:txBody>
                  <a:tcPr>
                    <a:solidFill>
                      <a:schemeClr val="accent2">
                        <a:lumMod val="20000"/>
                        <a:lumOff val="80000"/>
                      </a:schemeClr>
                    </a:solidFill>
                  </a:tcPr>
                </a:tc>
                <a:tc>
                  <a:txBody>
                    <a:bodyPr/>
                    <a:lstStyle/>
                    <a:p>
                      <a:r>
                        <a:rPr lang="ca-ES" sz="1200" dirty="0" smtClean="0"/>
                        <a:t>Al</a:t>
                      </a:r>
                      <a:r>
                        <a:rPr lang="ca-ES" sz="1200" baseline="0" dirty="0" smtClean="0"/>
                        <a:t>menys un any després de la finalització del programa</a:t>
                      </a:r>
                      <a:endParaRPr lang="ca-ES" sz="1200" dirty="0"/>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dirty="0" smtClean="0"/>
                        <a:t>El programa aconsegueix arribar als</a:t>
                      </a:r>
                      <a:r>
                        <a:rPr lang="ca-ES" sz="1200" baseline="0" dirty="0" smtClean="0"/>
                        <a:t> aturats de més baixa ocupabilitat i les llars de menor renda?</a:t>
                      </a:r>
                      <a:r>
                        <a:rPr lang="ca-ES" sz="1200" dirty="0" smtClean="0"/>
                        <a:t> </a:t>
                      </a:r>
                    </a:p>
                  </a:txBody>
                  <a:tcPr>
                    <a:solidFill>
                      <a:schemeClr val="bg1">
                        <a:lumMod val="95000"/>
                      </a:schemeClr>
                    </a:solidFill>
                  </a:tcPr>
                </a:tc>
                <a:tc>
                  <a:txBody>
                    <a:bodyPr/>
                    <a:lstStyle/>
                    <a:p>
                      <a:r>
                        <a:rPr lang="ca-ES" sz="1200" dirty="0" smtClean="0"/>
                        <a:t>Implementació/</a:t>
                      </a:r>
                    </a:p>
                    <a:p>
                      <a:r>
                        <a:rPr lang="ca-ES" sz="1200" dirty="0" smtClean="0"/>
                        <a:t>Impacte</a:t>
                      </a:r>
                      <a:endParaRPr lang="ca-ES" sz="1200" dirty="0"/>
                    </a:p>
                  </a:txBody>
                  <a:tcPr>
                    <a:solidFill>
                      <a:schemeClr val="bg1">
                        <a:lumMod val="95000"/>
                      </a:schemeClr>
                    </a:solidFill>
                  </a:tcPr>
                </a:tc>
                <a:tc>
                  <a:txBody>
                    <a:bodyPr/>
                    <a:lstStyle/>
                    <a:p>
                      <a:r>
                        <a:rPr lang="ca-ES" sz="1200" dirty="0" smtClean="0"/>
                        <a:t>Demandar</a:t>
                      </a:r>
                      <a:r>
                        <a:rPr lang="ca-ES" sz="1200" baseline="0" dirty="0" smtClean="0"/>
                        <a:t> extracció de dades tributàries de les llars amb renda baixa i almenys un membre adult desocupat de Catalunya</a:t>
                      </a:r>
                      <a:r>
                        <a:rPr lang="ca-ES" sz="1200" dirty="0" smtClean="0"/>
                        <a:t> per comparar-les amb les llars dels demandants</a:t>
                      </a:r>
                      <a:r>
                        <a:rPr lang="ca-ES" sz="1200" baseline="0" dirty="0" smtClean="0"/>
                        <a:t> i els participants finals del programa</a:t>
                      </a:r>
                      <a:endParaRPr lang="ca-ES" sz="1200" dirty="0"/>
                    </a:p>
                  </a:txBody>
                  <a:tcPr>
                    <a:solidFill>
                      <a:schemeClr val="bg1">
                        <a:lumMod val="95000"/>
                      </a:schemeClr>
                    </a:solidFill>
                  </a:tcPr>
                </a:tc>
                <a:tc>
                  <a:txBody>
                    <a:bodyPr/>
                    <a:lstStyle/>
                    <a:p>
                      <a:r>
                        <a:rPr lang="ca-ES" sz="1200" dirty="0" smtClean="0"/>
                        <a:t>Un cop finalitzat el procés de selecció</a:t>
                      </a:r>
                      <a:endParaRPr lang="ca-ES" sz="1200" dirty="0"/>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dirty="0" smtClean="0"/>
                        <a:t>Quin tipus de projecte i lloc de treball creen els ens locals?</a:t>
                      </a:r>
                      <a:endParaRPr lang="ca-ES" sz="1200" dirty="0"/>
                    </a:p>
                  </a:txBody>
                  <a:tcPr>
                    <a:solidFill>
                      <a:schemeClr val="accent2">
                        <a:lumMod val="20000"/>
                        <a:lumOff val="80000"/>
                      </a:schemeClr>
                    </a:solidFill>
                  </a:tcPr>
                </a:tc>
                <a:tc>
                  <a:txBody>
                    <a:bodyPr/>
                    <a:lstStyle/>
                    <a:p>
                      <a:r>
                        <a:rPr lang="ca-ES" sz="1200" dirty="0" smtClean="0"/>
                        <a:t>Implementació</a:t>
                      </a:r>
                      <a:endParaRPr lang="ca-ES" sz="1200" dirty="0"/>
                    </a:p>
                  </a:txBody>
                  <a:tcPr>
                    <a:solidFill>
                      <a:schemeClr val="accent2">
                        <a:lumMod val="20000"/>
                        <a:lumOff val="80000"/>
                      </a:schemeClr>
                    </a:solidFill>
                  </a:tcPr>
                </a:tc>
                <a:tc>
                  <a:txBody>
                    <a:bodyPr/>
                    <a:lstStyle/>
                    <a:p>
                      <a:r>
                        <a:rPr lang="ca-ES" sz="1200" dirty="0" smtClean="0"/>
                        <a:t>Crear</a:t>
                      </a:r>
                      <a:r>
                        <a:rPr lang="ca-ES" sz="1200" baseline="0" dirty="0" smtClean="0"/>
                        <a:t> les variables i els valors vàlids per descriure els projectes i els llocs de treball en el sistema d’informació + anàlisi qualitativa d’una mostra de projectes </a:t>
                      </a:r>
                      <a:endParaRPr lang="ca-ES" sz="1200" dirty="0"/>
                    </a:p>
                  </a:txBody>
                  <a:tcPr>
                    <a:solidFill>
                      <a:schemeClr val="accent2">
                        <a:lumMod val="20000"/>
                        <a:lumOff val="80000"/>
                      </a:schemeClr>
                    </a:solidFill>
                  </a:tcPr>
                </a:tc>
                <a:tc>
                  <a:txBody>
                    <a:bodyPr/>
                    <a:lstStyle/>
                    <a:p>
                      <a:r>
                        <a:rPr lang="ca-ES" sz="1200" dirty="0" smtClean="0"/>
                        <a:t>Sis</a:t>
                      </a:r>
                      <a:r>
                        <a:rPr lang="ca-ES" sz="1200" baseline="0" dirty="0" smtClean="0"/>
                        <a:t> setmanes després de l’inici del programa</a:t>
                      </a:r>
                      <a:endParaRPr lang="ca-ES" sz="1200" dirty="0"/>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9" name="QuadreDeText 8"/>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148655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període 2013-2016</a:t>
            </a:r>
          </a:p>
          <a:p>
            <a:r>
              <a:rPr lang="ca-ES" sz="1200" dirty="0" smtClean="0"/>
              <a:t> </a:t>
            </a:r>
          </a:p>
          <a:p>
            <a:pPr marL="228600" indent="-228600">
              <a:buFont typeface="+mj-lt"/>
              <a:buAutoNum type="arabicPeriod"/>
            </a:pPr>
            <a:r>
              <a:rPr lang="ca-ES" sz="1200" b="1" dirty="0" smtClean="0"/>
              <a:t>Desenvolupar</a:t>
            </a:r>
            <a:r>
              <a:rPr lang="ca-ES" sz="1200" dirty="0" smtClean="0"/>
              <a:t> </a:t>
            </a:r>
            <a:r>
              <a:rPr lang="ca-ES" sz="1200" b="1" dirty="0" smtClean="0"/>
              <a:t>el protocol d’avaluació ex-</a:t>
            </a:r>
            <a:r>
              <a:rPr lang="ca-ES" sz="1200" b="1" dirty="0" err="1" smtClean="0"/>
              <a:t>ante</a:t>
            </a:r>
            <a:r>
              <a:rPr lang="ca-ES" sz="1200" b="1" dirty="0" smtClean="0"/>
              <a:t> del disseny dels programes</a:t>
            </a:r>
          </a:p>
          <a:p>
            <a:pPr marL="228600" indent="-228600">
              <a:buFont typeface="+mj-lt"/>
              <a:buAutoNum type="arabicPeriod"/>
            </a:pPr>
            <a:endParaRPr lang="ca-ES" sz="1200" dirty="0"/>
          </a:p>
          <a:p>
            <a:pPr marL="228600" indent="-228600">
              <a:buFont typeface="+mj-lt"/>
              <a:buAutoNum type="arabicPeriod"/>
            </a:pPr>
            <a:r>
              <a:rPr lang="ca-ES" sz="1200" b="1" dirty="0"/>
              <a:t>Assajar </a:t>
            </a:r>
            <a:r>
              <a:rPr lang="ca-ES" sz="1200" b="1" dirty="0" smtClean="0"/>
              <a:t>el protocol </a:t>
            </a:r>
            <a:r>
              <a:rPr lang="ca-ES" sz="1200" b="1" dirty="0"/>
              <a:t>d’avaluació ex-</a:t>
            </a:r>
            <a:r>
              <a:rPr lang="ca-ES" sz="1200" b="1" dirty="0" err="1"/>
              <a:t>ante</a:t>
            </a:r>
            <a:r>
              <a:rPr lang="ca-ES" sz="1200" b="1" dirty="0"/>
              <a:t> </a:t>
            </a:r>
            <a:r>
              <a:rPr lang="ca-ES" sz="1200" b="1" dirty="0" smtClean="0"/>
              <a:t>en </a:t>
            </a:r>
            <a:r>
              <a:rPr lang="ca-ES" sz="1200" b="1" dirty="0"/>
              <a:t>almenys un programa o </a:t>
            </a:r>
            <a:r>
              <a:rPr lang="ca-ES" sz="1200" b="1" dirty="0" smtClean="0"/>
              <a:t>unitat gestora del SOC</a:t>
            </a:r>
          </a:p>
          <a:p>
            <a:pPr marL="228600" indent="-228600">
              <a:buFont typeface="+mj-lt"/>
              <a:buAutoNum type="arabicPeriod"/>
            </a:pPr>
            <a:endParaRPr lang="ca-ES" sz="1200" b="1" dirty="0" smtClean="0"/>
          </a:p>
          <a:p>
            <a:pPr marL="228600" indent="-228600">
              <a:buFont typeface="+mj-lt"/>
              <a:buAutoNum type="arabicPeriod"/>
            </a:pPr>
            <a:r>
              <a:rPr lang="ca-ES" sz="1200" b="1" dirty="0" smtClean="0"/>
              <a:t>Estendre el protocol </a:t>
            </a:r>
            <a:r>
              <a:rPr lang="ca-ES" sz="1200" b="1" dirty="0"/>
              <a:t>d’avaluació ex-</a:t>
            </a:r>
            <a:r>
              <a:rPr lang="ca-ES" sz="1200" b="1" dirty="0" err="1"/>
              <a:t>ante</a:t>
            </a:r>
            <a:r>
              <a:rPr lang="ca-ES" sz="1200" b="1" dirty="0"/>
              <a:t> </a:t>
            </a:r>
            <a:r>
              <a:rPr lang="ca-ES" sz="1200" b="1" dirty="0" smtClean="0"/>
              <a:t>al conjunt d’unitats gestores i programes del SOC</a:t>
            </a:r>
          </a:p>
          <a:p>
            <a:pPr marL="228600" indent="-228600">
              <a:buFont typeface="+mj-lt"/>
              <a:buAutoNum type="arabicPeriod"/>
            </a:pPr>
            <a:endParaRPr lang="ca-ES" sz="1200" b="1" dirty="0"/>
          </a:p>
          <a:p>
            <a:pPr marL="228600" indent="-228600">
              <a:buFont typeface="+mj-lt"/>
              <a:buAutoNum type="arabicPeriod"/>
            </a:pPr>
            <a:r>
              <a:rPr lang="ca-ES" sz="1200" b="1" dirty="0" smtClean="0"/>
              <a:t>Formalitzar la presentació dels informes d’avaluació ex-</a:t>
            </a:r>
            <a:r>
              <a:rPr lang="ca-ES" sz="1200" b="1" dirty="0" err="1" smtClean="0"/>
              <a:t>ante</a:t>
            </a:r>
            <a:r>
              <a:rPr lang="ca-ES" sz="1200" b="1" dirty="0" smtClean="0"/>
              <a:t> del disseny dels programes a la direcció del SOC </a:t>
            </a:r>
            <a:r>
              <a:rPr lang="ca-ES" sz="1200" dirty="0" smtClean="0"/>
              <a:t>per a ser presos en consideració en el procés de presa de decisions </a:t>
            </a:r>
            <a:endParaRPr lang="ca-ES" sz="1200" dirty="0"/>
          </a:p>
          <a:p>
            <a:pPr marL="228600" indent="-228600">
              <a:buFont typeface="+mj-lt"/>
              <a:buAutoNum type="arabicPeriod"/>
            </a:pPr>
            <a:endParaRPr lang="ca-ES" sz="1200" b="1" dirty="0" smtClean="0"/>
          </a:p>
          <a:p>
            <a:pPr marL="228600" indent="-228600">
              <a:buFont typeface="+mj-lt"/>
              <a:buAutoNum type="arabicPeriod"/>
            </a:pPr>
            <a:endParaRPr lang="ca-ES" sz="1200" b="1" dirty="0" smtClean="0"/>
          </a:p>
          <a:p>
            <a:pPr marL="228600" indent="-228600">
              <a:buFont typeface="+mj-lt"/>
              <a:buAutoNum type="arabicPeriod"/>
            </a:pPr>
            <a:endParaRPr lang="ca-ES" sz="1200" b="1" dirty="0" smtClean="0"/>
          </a:p>
          <a:p>
            <a:endParaRPr lang="ca-ES" sz="1200" b="1" dirty="0" smtClean="0">
              <a:solidFill>
                <a:srgbClr val="C00000"/>
              </a:solidFill>
            </a:endParaRPr>
          </a:p>
          <a:p>
            <a:endParaRPr lang="ca-ES" sz="1200" dirty="0" smtClean="0"/>
          </a:p>
        </p:txBody>
      </p:sp>
      <p:sp>
        <p:nvSpPr>
          <p:cNvPr id="10"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ex-</a:t>
            </a:r>
            <a:r>
              <a:rPr lang="ca-ES" sz="3600" b="1" dirty="0" err="1" smtClean="0">
                <a:solidFill>
                  <a:srgbClr val="C00000"/>
                </a:solidFill>
              </a:rPr>
              <a:t>ante</a:t>
            </a:r>
            <a:r>
              <a:rPr lang="ca-ES" sz="3600" b="1" dirty="0" smtClean="0">
                <a:solidFill>
                  <a:srgbClr val="C00000"/>
                </a:solidFill>
              </a:rPr>
              <a:t> el disseny dels programes</a:t>
            </a:r>
          </a:p>
        </p:txBody>
      </p:sp>
      <p:sp>
        <p:nvSpPr>
          <p:cNvPr id="7" name="QuadreDeText 6"/>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2</a:t>
            </a:r>
            <a:endParaRPr lang="ca-ES" b="1" dirty="0">
              <a:solidFill>
                <a:schemeClr val="bg1"/>
              </a:solidFill>
            </a:endParaRPr>
          </a:p>
        </p:txBody>
      </p:sp>
    </p:spTree>
    <p:extLst>
      <p:ext uri="{BB962C8B-B14F-4D97-AF65-F5344CB8AC3E}">
        <p14:creationId xmlns:p14="http://schemas.microsoft.com/office/powerpoint/2010/main" val="1100902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Instruments de seguiment breus, informatius i puntuals</a:t>
            </a:r>
          </a:p>
          <a:p>
            <a:r>
              <a:rPr lang="ca-ES" sz="1200" dirty="0" smtClean="0"/>
              <a:t> </a:t>
            </a:r>
          </a:p>
          <a:p>
            <a:r>
              <a:rPr lang="ca-ES" sz="1200" dirty="0" smtClean="0"/>
              <a:t>Una part del coneixement necessari per a la gestió de les polítiques actives d’ocupació no rau només en l’estimació dels impactes sinó també en el seguiment dels </a:t>
            </a:r>
            <a:r>
              <a:rPr lang="ca-ES" sz="1200" dirty="0"/>
              <a:t>programes , </a:t>
            </a:r>
            <a:r>
              <a:rPr lang="ca-ES" sz="1200" dirty="0" smtClean="0"/>
              <a:t>és a dir, en descriure què està passant al llarg del procés d’implementació.</a:t>
            </a:r>
          </a:p>
          <a:p>
            <a:endParaRPr lang="ca-ES" sz="1200" dirty="0"/>
          </a:p>
          <a:p>
            <a:r>
              <a:rPr lang="ca-ES" sz="1200" dirty="0" smtClean="0"/>
              <a:t>El seguiment i monitorització dels programes consisteix a donar resposta a preguntes de tipus fonamentalment descriptiu, com ara: Quantes persones hi han participat? Com es distribueixen en el territori? Quantes han volgut participar i han quedat fora? Quines característiques tenen els participants respecte el conjunt d’aturats? Es corresponen aquestes característiques amb les de la població diana teòrica del programa? Què costa cadascuna de les participacions? Quantes persones comencen l’activitat però l’abandonen abans d’acabar? En quines activitats econòmiques o famílies formatives es produeixen les participacions? Quan s’ha publicat la convocatòria de subvencions, en el cas dels programes amb concurrència competitiva? Com han variat aquestes variables respecte anys anteriors?</a:t>
            </a:r>
          </a:p>
          <a:p>
            <a:endParaRPr lang="ca-ES" sz="1200" dirty="0" smtClean="0"/>
          </a:p>
          <a:p>
            <a:r>
              <a:rPr lang="ca-ES" sz="1200" dirty="0" smtClean="0"/>
              <a:t>Actualment, la Secretaria Tècnica del SOC ja realitza l’exercici de seguiment i monitorització per respondre aquest tipus de preguntes per a alguns dels programes. La fita consisteix a desenvolupar aquesta pràctica talment que:</a:t>
            </a:r>
          </a:p>
          <a:p>
            <a:endParaRPr lang="ca-ES" sz="1200" dirty="0"/>
          </a:p>
          <a:p>
            <a:pPr marL="628650" lvl="1" indent="-171450">
              <a:buFont typeface="Arial" pitchFamily="34" charset="0"/>
              <a:buChar char="•"/>
            </a:pPr>
            <a:r>
              <a:rPr lang="ca-ES" sz="1200" dirty="0"/>
              <a:t>A</a:t>
            </a:r>
            <a:r>
              <a:rPr lang="ca-ES" sz="1200" dirty="0" smtClean="0"/>
              <a:t>tenyi tots les principals polítiques actives d’ocupació</a:t>
            </a:r>
          </a:p>
          <a:p>
            <a:pPr marL="628650" lvl="1" indent="-171450">
              <a:buFont typeface="Arial" pitchFamily="34" charset="0"/>
              <a:buChar char="•"/>
            </a:pPr>
            <a:r>
              <a:rPr lang="ca-ES" sz="1200" dirty="0" smtClean="0"/>
              <a:t>Incorpori totes les variables de seguiment que són rellevants per a les unitats gestores per poder prendre decisions informades</a:t>
            </a:r>
          </a:p>
          <a:p>
            <a:pPr marL="628650" lvl="1" indent="-171450">
              <a:buFont typeface="Arial" pitchFamily="34" charset="0"/>
              <a:buChar char="•"/>
            </a:pPr>
            <a:r>
              <a:rPr lang="ca-ES" sz="1200" dirty="0" smtClean="0"/>
              <a:t>Els formats dels informes siguin breus i visuals</a:t>
            </a:r>
          </a:p>
          <a:p>
            <a:pPr marL="628650" lvl="1" indent="-171450">
              <a:buFont typeface="Arial" pitchFamily="34" charset="0"/>
              <a:buChar char="•"/>
            </a:pPr>
            <a:r>
              <a:rPr lang="ca-ES" sz="1200" dirty="0" smtClean="0"/>
              <a:t>Els formats siguin el màxim d’homogenis entre els diferents programes</a:t>
            </a:r>
          </a:p>
          <a:p>
            <a:pPr marL="628650" lvl="1" indent="-171450">
              <a:buFont typeface="Arial" pitchFamily="34" charset="0"/>
              <a:buChar char="•"/>
            </a:pPr>
            <a:r>
              <a:rPr lang="ca-ES" sz="1200" dirty="0" smtClean="0"/>
              <a:t>La producció dels informes de seguiment i monitorització es produeixi de forma puntual en el moment en què la informació és més rellevant per al procés de programació.</a:t>
            </a:r>
          </a:p>
          <a:p>
            <a:endParaRPr lang="ca-ES" sz="1200" dirty="0"/>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2778807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necessitats de seguiment i monitorització dels programes, segons el tècnics del SOC:</a:t>
            </a:r>
          </a:p>
          <a:p>
            <a:r>
              <a:rPr lang="ca-ES" sz="1200" dirty="0" smtClean="0"/>
              <a:t> </a:t>
            </a:r>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2" name="Rectangle 1"/>
          <p:cNvSpPr/>
          <p:nvPr/>
        </p:nvSpPr>
        <p:spPr>
          <a:xfrm>
            <a:off x="1331640" y="2204864"/>
            <a:ext cx="6336704" cy="2862322"/>
          </a:xfrm>
          <a:prstGeom prst="rect">
            <a:avLst/>
          </a:prstGeom>
        </p:spPr>
        <p:txBody>
          <a:bodyPr wrap="square">
            <a:spAutoFit/>
          </a:bodyPr>
          <a:lstStyle/>
          <a:p>
            <a:endParaRPr lang="ca-ES" sz="1200" dirty="0"/>
          </a:p>
          <a:p>
            <a:r>
              <a:rPr lang="ca-ES" sz="1200" dirty="0">
                <a:solidFill>
                  <a:schemeClr val="tx1">
                    <a:lumMod val="75000"/>
                    <a:lumOff val="25000"/>
                  </a:schemeClr>
                </a:solidFill>
              </a:rPr>
              <a:t>“Ens interessa un instrument de seguiment senzill, breu i de base comuna per a totes les polítiques actives, amb els mateixos ítems. En aquest instrument hi hauria d’haver el que sempre es vol </a:t>
            </a:r>
            <a:r>
              <a:rPr lang="ca-ES" sz="1200" dirty="0" smtClean="0">
                <a:solidFill>
                  <a:schemeClr val="tx1">
                    <a:lumMod val="75000"/>
                    <a:lumOff val="25000"/>
                  </a:schemeClr>
                </a:solidFill>
              </a:rPr>
              <a:t>saber i quan</a:t>
            </a:r>
            <a:r>
              <a:rPr lang="ca-ES" sz="1200" dirty="0">
                <a:solidFill>
                  <a:schemeClr val="tx1">
                    <a:lumMod val="75000"/>
                    <a:lumOff val="25000"/>
                  </a:schemeClr>
                </a:solidFill>
              </a:rPr>
              <a:t>, en un moment donat i per a algun programa determinat, es vol saber alguna cosa més, llavors hi hauria d’haver l’opció de demanar documents d’anàlisi més profunds”</a:t>
            </a:r>
          </a:p>
          <a:p>
            <a:endParaRPr lang="ca-ES" sz="1200" dirty="0">
              <a:solidFill>
                <a:schemeClr val="tx1">
                  <a:lumMod val="75000"/>
                  <a:lumOff val="25000"/>
                </a:schemeClr>
              </a:solidFill>
            </a:endParaRPr>
          </a:p>
          <a:p>
            <a:r>
              <a:rPr lang="ca-ES" sz="1200" dirty="0">
                <a:solidFill>
                  <a:schemeClr val="tx1">
                    <a:lumMod val="75000"/>
                    <a:lumOff val="25000"/>
                  </a:schemeClr>
                </a:solidFill>
              </a:rPr>
              <a:t>“Ens interessarien informes de monitorització sintètics. Hi hauria d’haver una part comuna per a tots els programes i algun indicador específic. Hauria de ser alguna cosa que sigui molt breu i molt gràfica. I caldria afegir-hi una breu reflexió analítica dels programes; i amb això asseure’ns i valorar com ha anat l’any</a:t>
            </a:r>
            <a:r>
              <a:rPr lang="ca-ES" sz="1200" dirty="0" smtClean="0">
                <a:solidFill>
                  <a:schemeClr val="tx1">
                    <a:lumMod val="75000"/>
                    <a:lumOff val="25000"/>
                  </a:schemeClr>
                </a:solidFill>
              </a:rPr>
              <a:t>”.</a:t>
            </a:r>
            <a:r>
              <a:rPr lang="ca-ES" sz="1200" dirty="0">
                <a:solidFill>
                  <a:schemeClr val="tx1">
                    <a:lumMod val="75000"/>
                    <a:lumOff val="25000"/>
                  </a:schemeClr>
                </a:solidFill>
              </a:rPr>
              <a:t> </a:t>
            </a:r>
            <a:endParaRPr lang="ca-ES" sz="1200" dirty="0" smtClean="0">
              <a:solidFill>
                <a:schemeClr val="tx1">
                  <a:lumMod val="75000"/>
                  <a:lumOff val="25000"/>
                </a:schemeClr>
              </a:solidFill>
            </a:endParaRPr>
          </a:p>
          <a:p>
            <a:endParaRPr lang="ca-ES" sz="1200" dirty="0">
              <a:solidFill>
                <a:schemeClr val="tx1">
                  <a:lumMod val="75000"/>
                  <a:lumOff val="25000"/>
                </a:schemeClr>
              </a:solidFill>
            </a:endParaRPr>
          </a:p>
          <a:p>
            <a:r>
              <a:rPr lang="ca-ES" sz="1200" dirty="0" smtClean="0">
                <a:solidFill>
                  <a:schemeClr val="tx1">
                    <a:lumMod val="75000"/>
                    <a:lumOff val="25000"/>
                  </a:schemeClr>
                </a:solidFill>
              </a:rPr>
              <a:t>“</a:t>
            </a:r>
            <a:r>
              <a:rPr lang="ca-ES" sz="1200" dirty="0">
                <a:solidFill>
                  <a:schemeClr val="tx1">
                    <a:lumMod val="75000"/>
                    <a:lumOff val="25000"/>
                  </a:schemeClr>
                </a:solidFill>
              </a:rPr>
              <a:t>Per mi el problema és que hi ha poca previsió de què t’arribarà i quan arribarà. La Secretaria Tècnica fa coses molt interessants que t’arriben quan no t’ho esperes i, de vegades, és massa tard per tenir-les en compte”</a:t>
            </a:r>
          </a:p>
          <a:p>
            <a:endParaRPr lang="ca-ES" sz="1200" dirty="0"/>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75250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872716"/>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4" name="Rectangle 3"/>
          <p:cNvSpPr>
            <a:spLocks/>
          </p:cNvSpPr>
          <p:nvPr/>
        </p:nvSpPr>
        <p:spPr bwMode="auto">
          <a:xfrm>
            <a:off x="528065" y="112474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ca-ES" sz="800" dirty="0"/>
          </a:p>
          <a:p>
            <a:r>
              <a:rPr lang="ca-ES" sz="1400" b="1" dirty="0" smtClean="0">
                <a:solidFill>
                  <a:srgbClr val="C00000"/>
                </a:solidFill>
              </a:rPr>
              <a:t>Els documents del model d’avaluacions del SOC</a:t>
            </a:r>
          </a:p>
          <a:p>
            <a:endParaRPr lang="ca-ES" sz="1200" dirty="0" smtClean="0"/>
          </a:p>
          <a:p>
            <a:r>
              <a:rPr lang="ca-ES" sz="1200" dirty="0" smtClean="0"/>
              <a:t>Aquesta presentació forma part d’una </a:t>
            </a:r>
            <a:r>
              <a:rPr lang="ca-ES" sz="1200" b="1" u="sng" dirty="0" smtClean="0"/>
              <a:t>sèrie de documents </a:t>
            </a:r>
            <a:r>
              <a:rPr lang="ca-ES" sz="1200" dirty="0" smtClean="0"/>
              <a:t>sobre el model d’avaluacions del SOC, que inclou:</a:t>
            </a:r>
          </a:p>
          <a:p>
            <a:endParaRPr lang="ca-ES" sz="1200" dirty="0"/>
          </a:p>
          <a:p>
            <a:pPr marL="685800" lvl="1" indent="-228600">
              <a:buFont typeface="+mj-lt"/>
              <a:buAutoNum type="arabicPeriod"/>
            </a:pPr>
            <a:r>
              <a:rPr lang="ca-ES" sz="1200" dirty="0" smtClean="0"/>
              <a:t>El document marc del </a:t>
            </a:r>
            <a:r>
              <a:rPr lang="ca-ES" sz="1200" dirty="0" smtClean="0">
                <a:solidFill>
                  <a:schemeClr val="tx1">
                    <a:lumMod val="75000"/>
                    <a:lumOff val="25000"/>
                  </a:schemeClr>
                </a:solidFill>
              </a:rPr>
              <a:t>“</a:t>
            </a:r>
            <a:r>
              <a:rPr lang="ca-ES" sz="1200" b="1" dirty="0" smtClean="0">
                <a:solidFill>
                  <a:schemeClr val="tx1">
                    <a:lumMod val="75000"/>
                    <a:lumOff val="25000"/>
                  </a:schemeClr>
                </a:solidFill>
              </a:rPr>
              <a:t>Model d’avaluació del SOC: 7 reptes per al període 2013-2016</a:t>
            </a:r>
            <a:r>
              <a:rPr lang="ca-ES" sz="1200" dirty="0" smtClean="0">
                <a:solidFill>
                  <a:schemeClr val="tx1">
                    <a:lumMod val="75000"/>
                    <a:lumOff val="25000"/>
                  </a:schemeClr>
                </a:solidFill>
              </a:rPr>
              <a:t>”</a:t>
            </a:r>
            <a:r>
              <a:rPr lang="ca-ES" sz="1200" dirty="0" smtClean="0"/>
              <a:t>, que teniu a mans, que presenta i desenvolupa les 7 línies estratègiques del model d’avaluacions del SOC, les quals abasten actuacions en l’àmbit de la millora de les bases de dades, el procés de planificació dels programes, els sistemes de seguiment i monitorització, l’avaluació dels programes, i el sistema de gestió del coneixement. Per a cadascun dels reptes el document assenyala les fites a assolir en el període 2013-2016.</a:t>
            </a:r>
          </a:p>
          <a:p>
            <a:pPr marL="685800" lvl="1" indent="-228600">
              <a:buFont typeface="+mj-lt"/>
              <a:buAutoNum type="arabicPeriod"/>
            </a:pPr>
            <a:endParaRPr lang="ca-ES" sz="1200" dirty="0" smtClean="0"/>
          </a:p>
          <a:p>
            <a:pPr marL="685800" lvl="1" indent="-228600">
              <a:buFont typeface="+mj-lt"/>
              <a:buAutoNum type="arabicPeriod"/>
            </a:pPr>
            <a:r>
              <a:rPr lang="ca-ES" sz="1200" dirty="0" smtClean="0"/>
              <a:t>El “</a:t>
            </a:r>
            <a:r>
              <a:rPr lang="ca-ES" sz="1200" b="1" dirty="0">
                <a:solidFill>
                  <a:schemeClr val="tx1">
                    <a:lumMod val="75000"/>
                    <a:lumOff val="25000"/>
                  </a:schemeClr>
                </a:solidFill>
              </a:rPr>
              <a:t>Pla d’actuacions per al desenvolupament del model d’avaluació del SOC</a:t>
            </a:r>
            <a:r>
              <a:rPr lang="ca-ES" sz="1200" dirty="0">
                <a:solidFill>
                  <a:schemeClr val="tx1">
                    <a:lumMod val="75000"/>
                    <a:lumOff val="25000"/>
                  </a:schemeClr>
                </a:solidFill>
              </a:rPr>
              <a:t>” </a:t>
            </a:r>
            <a:r>
              <a:rPr lang="ca-ES" sz="1200" dirty="0" smtClean="0"/>
              <a:t>que estableix un calendari de les actuacions concretes a realitzar per al desenvolupament del nou model (el qual s’elaborarà conjuntament entre la Secretaria Tècnica del SOC i </a:t>
            </a:r>
            <a:r>
              <a:rPr lang="ca-ES" sz="1200" dirty="0" err="1" smtClean="0"/>
              <a:t>Ivàlua</a:t>
            </a:r>
            <a:r>
              <a:rPr lang="ca-ES" sz="1200" dirty="0" smtClean="0"/>
              <a:t> a partir de la data </a:t>
            </a:r>
            <a:r>
              <a:rPr lang="ca-ES" sz="1200" dirty="0"/>
              <a:t>d</a:t>
            </a:r>
            <a:r>
              <a:rPr lang="ca-ES" sz="1200" dirty="0" smtClean="0"/>
              <a:t>’aprovació d’aquest document marc).</a:t>
            </a:r>
          </a:p>
          <a:p>
            <a:pPr marL="685800" lvl="1" indent="-228600">
              <a:buFont typeface="+mj-lt"/>
              <a:buAutoNum type="arabicPeriod"/>
            </a:pPr>
            <a:endParaRPr lang="ca-ES" sz="1200" dirty="0" smtClean="0"/>
          </a:p>
          <a:p>
            <a:pPr marL="685800" lvl="1" indent="-228600">
              <a:buFont typeface="+mj-lt"/>
              <a:buAutoNum type="arabicPeriod"/>
            </a:pPr>
            <a:r>
              <a:rPr lang="ca-ES" sz="1200" dirty="0" smtClean="0"/>
              <a:t>El </a:t>
            </a:r>
            <a:r>
              <a:rPr lang="ca-ES" sz="1200" dirty="0" smtClean="0">
                <a:solidFill>
                  <a:schemeClr val="tx1">
                    <a:lumMod val="75000"/>
                    <a:lumOff val="25000"/>
                  </a:schemeClr>
                </a:solidFill>
              </a:rPr>
              <a:t>“</a:t>
            </a:r>
            <a:r>
              <a:rPr lang="ca-ES" sz="1200" b="1" dirty="0" smtClean="0">
                <a:solidFill>
                  <a:schemeClr val="tx1">
                    <a:lumMod val="75000"/>
                    <a:lumOff val="25000"/>
                  </a:schemeClr>
                </a:solidFill>
              </a:rPr>
              <a:t>Programa </a:t>
            </a:r>
            <a:r>
              <a:rPr lang="ca-ES" sz="1200" b="1" dirty="0">
                <a:solidFill>
                  <a:schemeClr val="tx1">
                    <a:lumMod val="75000"/>
                    <a:lumOff val="25000"/>
                  </a:schemeClr>
                </a:solidFill>
              </a:rPr>
              <a:t>d’avaluacions del </a:t>
            </a:r>
            <a:r>
              <a:rPr lang="ca-ES" sz="1200" b="1" dirty="0" smtClean="0">
                <a:solidFill>
                  <a:schemeClr val="tx1">
                    <a:lumMod val="75000"/>
                    <a:lumOff val="25000"/>
                  </a:schemeClr>
                </a:solidFill>
              </a:rPr>
              <a:t>SOC</a:t>
            </a:r>
            <a:r>
              <a:rPr lang="ca-ES" sz="1200" dirty="0" smtClean="0">
                <a:solidFill>
                  <a:schemeClr val="tx1">
                    <a:lumMod val="75000"/>
                    <a:lumOff val="25000"/>
                  </a:schemeClr>
                </a:solidFill>
              </a:rPr>
              <a:t>”, </a:t>
            </a:r>
            <a:r>
              <a:rPr lang="ca-ES" sz="1200" dirty="0"/>
              <a:t>que </a:t>
            </a:r>
            <a:r>
              <a:rPr lang="ca-ES" sz="1200" dirty="0" smtClean="0"/>
              <a:t>identificarà, prioritzarà i establirà el calendari de les avaluacions a realitzar dins del període 2013-2016, identificant les preguntes d’avaluació i els mètodes a emprar.</a:t>
            </a:r>
          </a:p>
          <a:p>
            <a:pPr marL="685800" lvl="1" indent="-228600">
              <a:buFont typeface="+mj-lt"/>
              <a:buAutoNum type="arabicPeriod"/>
            </a:pPr>
            <a:endParaRPr lang="ca-ES" sz="1200" dirty="0" smtClean="0"/>
          </a:p>
          <a:p>
            <a:pPr marL="685800" lvl="1" indent="-228600">
              <a:buFont typeface="+mj-lt"/>
              <a:buAutoNum type="arabicPeriod"/>
            </a:pPr>
            <a:r>
              <a:rPr lang="ca-ES" sz="1200" dirty="0" smtClean="0"/>
              <a:t>La </a:t>
            </a:r>
            <a:r>
              <a:rPr lang="ca-ES" sz="1200" dirty="0"/>
              <a:t>guia metodològica </a:t>
            </a:r>
            <a:r>
              <a:rPr lang="ca-ES" sz="1200" dirty="0">
                <a:solidFill>
                  <a:schemeClr val="tx1">
                    <a:lumMod val="75000"/>
                    <a:lumOff val="25000"/>
                  </a:schemeClr>
                </a:solidFill>
              </a:rPr>
              <a:t>“</a:t>
            </a:r>
            <a:r>
              <a:rPr lang="ca-ES" sz="1200" b="1" dirty="0">
                <a:solidFill>
                  <a:schemeClr val="tx1">
                    <a:lumMod val="75000"/>
                    <a:lumOff val="25000"/>
                  </a:schemeClr>
                </a:solidFill>
              </a:rPr>
              <a:t>Avaluar l’impacte de les polítiques actives d’ocupació: una guia d’avaluació per a no avaluadors</a:t>
            </a:r>
            <a:r>
              <a:rPr lang="ca-ES" sz="1200" dirty="0">
                <a:solidFill>
                  <a:schemeClr val="tx1">
                    <a:lumMod val="75000"/>
                    <a:lumOff val="25000"/>
                  </a:schemeClr>
                </a:solidFill>
              </a:rPr>
              <a:t>”</a:t>
            </a:r>
            <a:r>
              <a:rPr lang="ca-ES" sz="1200" dirty="0"/>
              <a:t>,</a:t>
            </a:r>
            <a:r>
              <a:rPr lang="ca-ES" sz="1200" dirty="0">
                <a:solidFill>
                  <a:schemeClr val="tx1">
                    <a:lumMod val="75000"/>
                    <a:lumOff val="25000"/>
                  </a:schemeClr>
                </a:solidFill>
              </a:rPr>
              <a:t> </a:t>
            </a:r>
            <a:r>
              <a:rPr lang="ca-ES" sz="1200" dirty="0"/>
              <a:t>que presenta </a:t>
            </a:r>
            <a:r>
              <a:rPr lang="ca-ES" sz="1200" dirty="0" smtClean="0"/>
              <a:t>i explica els </a:t>
            </a:r>
            <a:r>
              <a:rPr lang="ca-ES" sz="1200" dirty="0"/>
              <a:t>principals mètodes per a l’estimació d’impacte en l’àmbit de les polítiques actives </a:t>
            </a:r>
            <a:r>
              <a:rPr lang="ca-ES" sz="1200" dirty="0" smtClean="0"/>
              <a:t>d’ocupació.</a:t>
            </a:r>
            <a:endParaRPr lang="ca-ES" sz="1200" dirty="0"/>
          </a:p>
          <a:p>
            <a:endParaRPr lang="ca-ES" sz="1200" dirty="0"/>
          </a:p>
          <a:p>
            <a:r>
              <a:rPr lang="ca-ES" sz="1200" dirty="0" smtClean="0"/>
              <a:t> Per a l’elaboració d’aquests documents s’han pres en consideració les següents </a:t>
            </a:r>
            <a:r>
              <a:rPr lang="ca-ES" sz="1200" b="1" u="sng" dirty="0" smtClean="0"/>
              <a:t>fonts d’informació</a:t>
            </a:r>
            <a:r>
              <a:rPr lang="ca-ES" sz="1200" dirty="0" smtClean="0"/>
              <a:t>:</a:t>
            </a:r>
          </a:p>
          <a:p>
            <a:endParaRPr lang="ca-ES" sz="1200" dirty="0"/>
          </a:p>
          <a:p>
            <a:pPr marL="628650" lvl="1" indent="-171450">
              <a:buFont typeface="Arial" pitchFamily="34" charset="0"/>
              <a:buChar char="•"/>
            </a:pPr>
            <a:r>
              <a:rPr lang="ca-ES" sz="1200" dirty="0" smtClean="0"/>
              <a:t>Una </a:t>
            </a:r>
            <a:r>
              <a:rPr lang="ca-ES" sz="1200" b="1" dirty="0">
                <a:solidFill>
                  <a:schemeClr val="tx1">
                    <a:lumMod val="75000"/>
                    <a:lumOff val="25000"/>
                  </a:schemeClr>
                </a:solidFill>
              </a:rPr>
              <a:t>revisió de la literatura internacional </a:t>
            </a:r>
            <a:r>
              <a:rPr lang="ca-ES" sz="1200" dirty="0"/>
              <a:t>d’anàlisi i avaluació de les polítiques actives </a:t>
            </a:r>
            <a:r>
              <a:rPr lang="ca-ES" sz="1200" dirty="0" smtClean="0"/>
              <a:t>d’ocupació</a:t>
            </a:r>
          </a:p>
          <a:p>
            <a:pPr marL="628650" lvl="1" indent="-171450">
              <a:buFont typeface="Arial" pitchFamily="34" charset="0"/>
              <a:buChar char="•"/>
            </a:pPr>
            <a:r>
              <a:rPr lang="ca-ES" sz="1200" dirty="0" smtClean="0"/>
              <a:t>La </a:t>
            </a:r>
            <a:r>
              <a:rPr lang="ca-ES" sz="1200" b="1" dirty="0">
                <a:solidFill>
                  <a:schemeClr val="tx1">
                    <a:lumMod val="75000"/>
                    <a:lumOff val="25000"/>
                  </a:schemeClr>
                </a:solidFill>
              </a:rPr>
              <a:t>revisió dels estudis i avaluacions sobre les mateixes polítiques actives del SOC </a:t>
            </a:r>
            <a:r>
              <a:rPr lang="ca-ES" sz="1200" dirty="0"/>
              <a:t>desenvolupats en el marc dels plans d’avaluació dels darrers </a:t>
            </a:r>
            <a:r>
              <a:rPr lang="ca-ES" sz="1200" dirty="0" smtClean="0"/>
              <a:t>anys</a:t>
            </a:r>
          </a:p>
          <a:p>
            <a:pPr marL="628650" lvl="1" indent="-171450">
              <a:buFont typeface="Arial" pitchFamily="34" charset="0"/>
              <a:buChar char="•"/>
            </a:pPr>
            <a:r>
              <a:rPr lang="ca-ES" sz="1200" dirty="0" smtClean="0"/>
              <a:t>Una </a:t>
            </a:r>
            <a:r>
              <a:rPr lang="ca-ES" sz="1200" b="1" dirty="0">
                <a:solidFill>
                  <a:schemeClr val="tx1">
                    <a:lumMod val="75000"/>
                    <a:lumOff val="25000"/>
                  </a:schemeClr>
                </a:solidFill>
              </a:rPr>
              <a:t>sèrie d’entrevistes </a:t>
            </a:r>
            <a:r>
              <a:rPr lang="ca-ES" sz="1200" dirty="0" smtClean="0"/>
              <a:t>amb </a:t>
            </a:r>
            <a:r>
              <a:rPr lang="ca-ES" sz="1200" dirty="0"/>
              <a:t>els responsables del disseny i gestió de les principals polítiques actives del SOC per identificar les seves necessitats d’informació i  les incerteses percebudes més rellevants</a:t>
            </a:r>
            <a:r>
              <a:rPr lang="ca-ES" sz="1200" dirty="0" smtClean="0"/>
              <a:t>.</a:t>
            </a:r>
          </a:p>
          <a:p>
            <a:pPr marL="628650" lvl="1" indent="-171450">
              <a:buFont typeface="Arial" pitchFamily="34" charset="0"/>
              <a:buChar char="•"/>
            </a:pPr>
            <a:r>
              <a:rPr lang="ca-ES" sz="1200" b="1" dirty="0">
                <a:solidFill>
                  <a:schemeClr val="tx1">
                    <a:lumMod val="75000"/>
                    <a:lumOff val="25000"/>
                  </a:schemeClr>
                </a:solidFill>
              </a:rPr>
              <a:t>L’experiència </a:t>
            </a:r>
            <a:r>
              <a:rPr lang="ca-ES" sz="1200" b="1" dirty="0" err="1">
                <a:solidFill>
                  <a:schemeClr val="tx1">
                    <a:lumMod val="75000"/>
                    <a:lumOff val="25000"/>
                  </a:schemeClr>
                </a:solidFill>
              </a:rPr>
              <a:t>d’Ivàlua</a:t>
            </a:r>
            <a:r>
              <a:rPr lang="ca-ES" sz="1200" b="1" dirty="0">
                <a:solidFill>
                  <a:schemeClr val="tx1">
                    <a:lumMod val="75000"/>
                    <a:lumOff val="25000"/>
                  </a:schemeClr>
                </a:solidFill>
              </a:rPr>
              <a:t> en l’ús de les bases de dades del SOC i el DEMO </a:t>
            </a:r>
            <a:r>
              <a:rPr lang="ca-ES" sz="1200" dirty="0" smtClean="0"/>
              <a:t>en la realització d’avaluacions entre 2008 i 2013.</a:t>
            </a:r>
            <a:endParaRPr lang="ca-ES" sz="1200" dirty="0"/>
          </a:p>
          <a:p>
            <a:pPr marL="628650" lvl="1" indent="-171450">
              <a:buFont typeface="Arial" pitchFamily="34" charset="0"/>
              <a:buChar char="•"/>
            </a:pPr>
            <a:endParaRPr lang="ca-ES" sz="1200" dirty="0"/>
          </a:p>
        </p:txBody>
      </p:sp>
      <p:sp>
        <p:nvSpPr>
          <p:cNvPr id="5" name="Rectangle 2"/>
          <p:cNvSpPr txBox="1">
            <a:spLocks/>
          </p:cNvSpPr>
          <p:nvPr/>
        </p:nvSpPr>
        <p:spPr>
          <a:xfrm>
            <a:off x="2124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a-ES" sz="3600" b="1" dirty="0" smtClean="0">
              <a:solidFill>
                <a:srgbClr val="C00000"/>
              </a:solidFill>
            </a:endParaRPr>
          </a:p>
        </p:txBody>
      </p:sp>
      <p:sp>
        <p:nvSpPr>
          <p:cNvPr id="8" name="Rectangle 2"/>
          <p:cNvSpPr txBox="1">
            <a:spLocks/>
          </p:cNvSpPr>
          <p:nvPr/>
        </p:nvSpPr>
        <p:spPr>
          <a:xfrm>
            <a:off x="173640" y="62068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Procés i estructura del model d’avaluacions</a:t>
            </a:r>
          </a:p>
        </p:txBody>
      </p:sp>
    </p:spTree>
    <p:extLst>
      <p:ext uri="{BB962C8B-B14F-4D97-AF65-F5344CB8AC3E}">
        <p14:creationId xmlns:p14="http://schemas.microsoft.com/office/powerpoint/2010/main" val="299192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Característiques de l’instrument de seguiment:</a:t>
            </a:r>
          </a:p>
          <a:p>
            <a:r>
              <a:rPr lang="ca-ES" sz="1200" dirty="0" smtClean="0"/>
              <a:t> </a:t>
            </a:r>
          </a:p>
          <a:p>
            <a:pPr marL="228600" indent="-228600">
              <a:buFont typeface="+mj-lt"/>
              <a:buAutoNum type="arabicPeriod"/>
            </a:pPr>
            <a:r>
              <a:rPr lang="ca-ES" sz="1200" b="1" dirty="0" smtClean="0"/>
              <a:t>Base comuna amb una part específica</a:t>
            </a:r>
            <a:r>
              <a:rPr lang="ca-ES" sz="1200" dirty="0" smtClean="0"/>
              <a:t>: Una part de les preguntes de seguiment són comuns per a tots aquells programes i polítiques que tenen com a beneficiari final la persona aturada (per ex. formació ocupacional, plans d’ocupació, forma i contracta, Suma’t, </a:t>
            </a:r>
            <a:r>
              <a:rPr lang="ca-ES" sz="1200" dirty="0" err="1" smtClean="0"/>
              <a:t>CerTic</a:t>
            </a:r>
            <a:r>
              <a:rPr lang="ca-ES" sz="1200" dirty="0" smtClean="0"/>
              <a:t>, etc.), la qual cosa permet que els informes de seguiment tinguin una part comuna. Això facilitaria tant l’automatització de la producció d’aquests informes com la comparació entre els diferents programes. Això no obstant, les diferents unitats gestores del SOC han de poder identificar aquells elements que siguin específics de cadascun dels programes i que resultin rellevants per a prendre decisions de programació i gestió.</a:t>
            </a:r>
          </a:p>
          <a:p>
            <a:pPr marL="228600" indent="-228600">
              <a:buFont typeface="+mj-lt"/>
              <a:buAutoNum type="arabicPeriod"/>
            </a:pPr>
            <a:endParaRPr lang="ca-ES" sz="1200" dirty="0"/>
          </a:p>
          <a:p>
            <a:pPr marL="228600" indent="-228600">
              <a:buFont typeface="+mj-lt"/>
              <a:buAutoNum type="arabicPeriod"/>
            </a:pPr>
            <a:r>
              <a:rPr lang="ca-ES" sz="1200" b="1" dirty="0"/>
              <a:t>Base </a:t>
            </a:r>
            <a:r>
              <a:rPr lang="ca-ES" sz="1200" b="1" dirty="0" smtClean="0"/>
              <a:t>quantitativa gràfica amb reflexions qualitatives</a:t>
            </a:r>
            <a:r>
              <a:rPr lang="ca-ES" sz="1200" dirty="0" smtClean="0"/>
              <a:t>: Els informes haurien de ser fonamentalment quantitatius i gràfics, si bé haurien d’incorporar una molt breu reflexió qualitativa per part de les unitats gestores que facilités la interpretació de les dades (per exemple, que expliqués les possibles raons per les quals un perfil d’aturat prioritari es troba poc representat entre els participants) o que incorporés explicacions addicionals sobre el procés d’implementació del programa que són rellevants però no són de naturalesa quantitativa (per exemple, que diversos proveïdors han comunicat al SOC que un determinat perfil de participant no és gaire adequat pel programa). Aquestes reflexions podrien incorporar, igualment, un esment a les mancances d’informació o a les necessitats d’avaluació que s’hagin identificat (coses que es voldrien saber sobre el programa i no se saben).</a:t>
            </a:r>
          </a:p>
          <a:p>
            <a:pPr marL="228600" indent="-228600">
              <a:buFont typeface="+mj-lt"/>
              <a:buAutoNum type="arabicPeriod"/>
            </a:pPr>
            <a:endParaRPr lang="ca-ES" sz="1200" dirty="0"/>
          </a:p>
          <a:p>
            <a:pPr marL="228600" indent="-228600">
              <a:buFont typeface="+mj-lt"/>
              <a:buAutoNum type="arabicPeriod"/>
            </a:pPr>
            <a:r>
              <a:rPr lang="ca-ES" sz="1200" b="1" dirty="0" smtClean="0"/>
              <a:t>Dates de publicació incardinades amb el procés de programació</a:t>
            </a:r>
            <a:r>
              <a:rPr lang="ca-ES" sz="1200" dirty="0" smtClean="0"/>
              <a:t>: La rellevància pràctica d’aquests informes de seguiment no depèn només dels seus continguts i format, sinó també de la seva producció puntual en el moment en què la informació resulta més rellevant per a la presa de decisions. </a:t>
            </a:r>
          </a:p>
          <a:p>
            <a:pPr marL="171450" indent="-171450">
              <a:buFont typeface="Arial" pitchFamily="34" charset="0"/>
              <a:buChar char="•"/>
            </a:pPr>
            <a:endParaRPr lang="ca-ES" sz="1200" dirty="0"/>
          </a:p>
          <a:p>
            <a:pPr marL="228600" indent="-228600">
              <a:buFont typeface="+mj-lt"/>
              <a:buAutoNum type="arabicPeriod" startAt="4"/>
            </a:pPr>
            <a:r>
              <a:rPr lang="ca-ES" sz="1200" b="1" dirty="0"/>
              <a:t>Coherència amb les demandes d’informació del FSE i del Ministeri</a:t>
            </a:r>
            <a:r>
              <a:rPr lang="ca-ES" sz="1200" dirty="0"/>
              <a:t>: Sempre que sigui possible, l’elecció de les variables per a aquests informes hauria de ser coherent amb les demandes d’informació de seguiment del FSE i el </a:t>
            </a:r>
            <a:r>
              <a:rPr lang="ca-ES" sz="1200" dirty="0" err="1"/>
              <a:t>Ministerio</a:t>
            </a:r>
            <a:r>
              <a:rPr lang="ca-ES" sz="1200" dirty="0"/>
              <a:t> de </a:t>
            </a:r>
            <a:r>
              <a:rPr lang="ca-ES" sz="1200" dirty="0" err="1"/>
              <a:t>Empleo</a:t>
            </a:r>
            <a:r>
              <a:rPr lang="ca-ES" sz="1200" dirty="0"/>
              <a:t> y Seguridad Social, a fi de minimitzar la duplicació d’esforços per  part de la Secretaria Tècnica.</a:t>
            </a:r>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118031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Proposta de continguts de l’instrument de seguiment:</a:t>
            </a:r>
          </a:p>
          <a:p>
            <a:r>
              <a:rPr lang="ca-ES" sz="1200" dirty="0" smtClean="0"/>
              <a:t> </a:t>
            </a:r>
          </a:p>
          <a:p>
            <a:r>
              <a:rPr lang="ca-ES" sz="1200" b="1" dirty="0" smtClean="0"/>
              <a:t>Nota prèvia</a:t>
            </a:r>
          </a:p>
          <a:p>
            <a:r>
              <a:rPr lang="ca-ES" sz="1200" dirty="0" smtClean="0"/>
              <a:t>Síntesi narrativa dels trets més destacats que es detecten a l’informe</a:t>
            </a:r>
          </a:p>
          <a:p>
            <a:endParaRPr lang="ca-ES" sz="1200" b="1" dirty="0"/>
          </a:p>
          <a:p>
            <a:r>
              <a:rPr lang="ca-ES" sz="1200" b="1" dirty="0" smtClean="0"/>
              <a:t>Descripció del programa</a:t>
            </a:r>
          </a:p>
          <a:p>
            <a:r>
              <a:rPr lang="ca-ES" sz="1200" dirty="0" smtClean="0"/>
              <a:t>Nom del programa</a:t>
            </a:r>
          </a:p>
          <a:p>
            <a:r>
              <a:rPr lang="ca-ES" sz="1200" dirty="0" smtClean="0"/>
              <a:t>Definició de la població diana</a:t>
            </a:r>
          </a:p>
          <a:p>
            <a:r>
              <a:rPr lang="ca-ES" sz="1200" dirty="0" smtClean="0"/>
              <a:t>Descripció de l’actuació</a:t>
            </a:r>
          </a:p>
          <a:p>
            <a:r>
              <a:rPr lang="ca-ES" sz="1200" dirty="0" smtClean="0"/>
              <a:t>Identificació dels objectius estratègics</a:t>
            </a:r>
          </a:p>
          <a:p>
            <a:endParaRPr lang="ca-ES" sz="1200" dirty="0" smtClean="0"/>
          </a:p>
          <a:p>
            <a:r>
              <a:rPr lang="ca-ES" sz="1200" b="1" dirty="0" smtClean="0"/>
              <a:t>Participació i cobertura</a:t>
            </a:r>
            <a:endParaRPr lang="ca-ES" sz="1200" b="1" dirty="0"/>
          </a:p>
          <a:p>
            <a:r>
              <a:rPr lang="ca-ES" sz="1200" dirty="0" smtClean="0"/>
              <a:t>Participants totals</a:t>
            </a:r>
          </a:p>
          <a:p>
            <a:r>
              <a:rPr lang="ca-ES" sz="1200" dirty="0" smtClean="0"/>
              <a:t>Cobertura (participants/població diana)</a:t>
            </a:r>
          </a:p>
          <a:p>
            <a:endParaRPr lang="ca-ES" sz="1200" dirty="0" smtClean="0"/>
          </a:p>
          <a:p>
            <a:r>
              <a:rPr lang="ca-ES" sz="1200" b="1" dirty="0" smtClean="0"/>
              <a:t>Cost</a:t>
            </a:r>
            <a:endParaRPr lang="ca-ES" sz="1200" b="1" dirty="0"/>
          </a:p>
          <a:p>
            <a:r>
              <a:rPr lang="ca-ES" sz="1200" dirty="0" smtClean="0"/>
              <a:t>Pressupost total</a:t>
            </a:r>
          </a:p>
          <a:p>
            <a:r>
              <a:rPr lang="ca-ES" sz="1200" dirty="0" smtClean="0"/>
              <a:t>Cost per participant</a:t>
            </a:r>
          </a:p>
          <a:p>
            <a:endParaRPr lang="ca-ES" sz="1200" dirty="0"/>
          </a:p>
          <a:p>
            <a:r>
              <a:rPr lang="ca-ES" sz="1200" b="1" dirty="0" smtClean="0"/>
              <a:t>Implementació</a:t>
            </a:r>
          </a:p>
          <a:p>
            <a:r>
              <a:rPr lang="ca-ES" sz="1200" dirty="0" smtClean="0"/>
              <a:t>Dates clau en el procés</a:t>
            </a:r>
          </a:p>
          <a:p>
            <a:endParaRPr lang="ca-ES" sz="1200" dirty="0" smtClean="0"/>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3795438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Proposta de continguts de l’instrument de seguiment:</a:t>
            </a:r>
          </a:p>
          <a:p>
            <a:r>
              <a:rPr lang="ca-ES" sz="1200" dirty="0" smtClean="0"/>
              <a:t> </a:t>
            </a:r>
          </a:p>
          <a:p>
            <a:r>
              <a:rPr lang="ca-ES" sz="1200" b="1" dirty="0" smtClean="0"/>
              <a:t>Implementació (continuació)</a:t>
            </a:r>
            <a:endParaRPr lang="ca-ES" sz="1200" b="1" dirty="0"/>
          </a:p>
          <a:p>
            <a:endParaRPr lang="ca-ES" sz="1200" dirty="0" smtClean="0"/>
          </a:p>
          <a:p>
            <a:r>
              <a:rPr lang="ca-ES" sz="1200" dirty="0" smtClean="0"/>
              <a:t>Distribució </a:t>
            </a:r>
            <a:r>
              <a:rPr lang="ca-ES" sz="1200" dirty="0"/>
              <a:t>territorial</a:t>
            </a:r>
          </a:p>
          <a:p>
            <a:r>
              <a:rPr lang="ca-ES" sz="1200" dirty="0"/>
              <a:t>Participants</a:t>
            </a:r>
          </a:p>
          <a:p>
            <a:r>
              <a:rPr lang="ca-ES" sz="1200" dirty="0"/>
              <a:t>Sol·licitants</a:t>
            </a:r>
          </a:p>
          <a:p>
            <a:r>
              <a:rPr lang="ca-ES" sz="1200" dirty="0"/>
              <a:t>Població diana</a:t>
            </a:r>
          </a:p>
          <a:p>
            <a:r>
              <a:rPr lang="ca-ES" sz="1200" dirty="0"/>
              <a:t>Cobertura</a:t>
            </a:r>
          </a:p>
          <a:p>
            <a:r>
              <a:rPr lang="ca-ES" sz="1200" dirty="0"/>
              <a:t>Cost per participant</a:t>
            </a:r>
          </a:p>
          <a:p>
            <a:r>
              <a:rPr lang="ca-ES" sz="1200" dirty="0"/>
              <a:t>Taxa de compleció</a:t>
            </a:r>
          </a:p>
          <a:p>
            <a:endParaRPr lang="ca-ES" sz="1200" b="1" dirty="0" smtClean="0"/>
          </a:p>
          <a:p>
            <a:r>
              <a:rPr lang="ca-ES" sz="1200" b="1" dirty="0" smtClean="0"/>
              <a:t>Selecció dels participants</a:t>
            </a:r>
            <a:endParaRPr lang="ca-ES" sz="1200" b="1" dirty="0"/>
          </a:p>
          <a:p>
            <a:r>
              <a:rPr lang="ca-ES" sz="1200" dirty="0" smtClean="0"/>
              <a:t>Característiques dels participants</a:t>
            </a:r>
          </a:p>
          <a:p>
            <a:r>
              <a:rPr lang="ca-ES" sz="1200" dirty="0" smtClean="0"/>
              <a:t>Determinants de la selecció</a:t>
            </a:r>
          </a:p>
          <a:p>
            <a:endParaRPr lang="ca-ES" sz="1200" dirty="0" smtClean="0"/>
          </a:p>
          <a:p>
            <a:r>
              <a:rPr lang="ca-ES" sz="1200" b="1" dirty="0" smtClean="0"/>
              <a:t>Satisfacció</a:t>
            </a:r>
            <a:endParaRPr lang="ca-ES" sz="1200" b="1" dirty="0"/>
          </a:p>
          <a:p>
            <a:r>
              <a:rPr lang="ca-ES" sz="1200" dirty="0" smtClean="0"/>
              <a:t>Satisfacció dels participants</a:t>
            </a:r>
          </a:p>
          <a:p>
            <a:endParaRPr lang="ca-ES" sz="1200" dirty="0"/>
          </a:p>
          <a:p>
            <a:r>
              <a:rPr lang="ca-ES" sz="1200" b="1" dirty="0" err="1" smtClean="0"/>
              <a:t>Outcomes</a:t>
            </a:r>
            <a:r>
              <a:rPr lang="ca-ES" sz="1200" b="1" dirty="0" smtClean="0"/>
              <a:t> laborals </a:t>
            </a:r>
            <a:r>
              <a:rPr lang="ca-ES" sz="1200" dirty="0" smtClean="0"/>
              <a:t>(</a:t>
            </a:r>
            <a:r>
              <a:rPr lang="ca-ES" sz="1200" dirty="0"/>
              <a:t>comparació amb la població diana no participant, no ajustada)</a:t>
            </a:r>
          </a:p>
          <a:p>
            <a:endParaRPr lang="ca-ES" sz="1200" b="1" dirty="0" smtClean="0"/>
          </a:p>
          <a:p>
            <a:r>
              <a:rPr lang="ca-ES" sz="1200" dirty="0" smtClean="0"/>
              <a:t>Participació laboral total </a:t>
            </a:r>
          </a:p>
          <a:p>
            <a:r>
              <a:rPr lang="ca-ES" sz="1200" dirty="0" smtClean="0"/>
              <a:t>Participació laboral per tipus de contracte</a:t>
            </a:r>
          </a:p>
          <a:p>
            <a:r>
              <a:rPr lang="ca-ES" sz="1200" dirty="0" smtClean="0"/>
              <a:t>Estabilitat laboral </a:t>
            </a:r>
          </a:p>
          <a:p>
            <a:r>
              <a:rPr lang="ca-ES" sz="1200" dirty="0" smtClean="0"/>
              <a:t>Activitat econòmica de la participació laboral</a:t>
            </a:r>
            <a:endParaRPr lang="ca-ES" sz="1200" dirty="0"/>
          </a:p>
          <a:p>
            <a:endParaRPr lang="ca-ES" sz="1200" dirty="0" smtClean="0"/>
          </a:p>
          <a:p>
            <a:endParaRPr lang="ca-ES" sz="1200" dirty="0" smtClean="0"/>
          </a:p>
          <a:p>
            <a:endParaRPr lang="ca-ES" sz="1200" dirty="0" smtClean="0"/>
          </a:p>
          <a:p>
            <a:endParaRPr lang="ca-ES" sz="1200" dirty="0" smtClean="0"/>
          </a:p>
          <a:p>
            <a:r>
              <a:rPr lang="ca-ES" sz="1200" dirty="0" smtClean="0"/>
              <a:t> </a:t>
            </a:r>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25282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b="1" i="0" u="none" strike="noStrike" cap="none" normalizeH="0" baseline="0" dirty="0" smtClean="0">
                <a:ln>
                  <a:noFill/>
                </a:ln>
                <a:solidFill>
                  <a:schemeClr val="bg1"/>
                </a:solidFill>
                <a:effectLst/>
                <a:latin typeface="Arial" pitchFamily="34" charset="0"/>
                <a:cs typeface="Arial" pitchFamily="34" charset="0"/>
              </a:rPr>
              <a:t>1 – Descripció del programa</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ca-ES" sz="1400" b="1" dirty="0">
                <a:solidFill>
                  <a:srgbClr val="C00000"/>
                </a:solidFill>
              </a:rPr>
              <a:t>Nom: </a:t>
            </a:r>
            <a:r>
              <a:rPr lang="ca-ES" sz="1400" b="1" dirty="0" smtClean="0">
                <a:solidFill>
                  <a:srgbClr val="C00000"/>
                </a:solidFill>
              </a:rPr>
              <a:t>       </a:t>
            </a:r>
            <a:r>
              <a:rPr lang="ca-ES" sz="1400" dirty="0" smtClean="0">
                <a:solidFill>
                  <a:srgbClr val="C00000"/>
                </a:solidFill>
              </a:rPr>
              <a:t>XXX</a:t>
            </a:r>
          </a:p>
          <a:p>
            <a:endParaRPr lang="ca-ES" sz="600" b="1" dirty="0" smtClean="0">
              <a:solidFill>
                <a:schemeClr val="tx2">
                  <a:lumMod val="75000"/>
                </a:schemeClr>
              </a:solidFill>
            </a:endParaRPr>
          </a:p>
          <a:p>
            <a:r>
              <a:rPr lang="ca-ES" sz="1400" b="1" dirty="0">
                <a:solidFill>
                  <a:srgbClr val="C00000"/>
                </a:solidFill>
              </a:rPr>
              <a:t>Població diana: </a:t>
            </a:r>
          </a:p>
          <a:p>
            <a:pPr marL="742950" lvl="1" indent="-285750">
              <a:buFont typeface="Arial" pitchFamily="34" charset="0"/>
              <a:buChar char="•"/>
            </a:pPr>
            <a:r>
              <a:rPr lang="ca-ES" sz="1400" dirty="0" smtClean="0">
                <a:solidFill>
                  <a:srgbClr val="C00000"/>
                </a:solidFill>
              </a:rPr>
              <a:t>Requisits: </a:t>
            </a:r>
            <a:r>
              <a:rPr lang="ca-ES" sz="1400" dirty="0" smtClean="0"/>
              <a:t>Joves de 18 a 24 anys sense títol d’ESO inscrits com a </a:t>
            </a:r>
            <a:r>
              <a:rPr lang="ca-ES" sz="1400" dirty="0" err="1" smtClean="0"/>
              <a:t>DONOs</a:t>
            </a:r>
            <a:endParaRPr lang="ca-ES" sz="1400" dirty="0" smtClean="0"/>
          </a:p>
          <a:p>
            <a:pPr marL="742950" lvl="1" indent="-285750">
              <a:buFont typeface="Arial" pitchFamily="34" charset="0"/>
              <a:buChar char="•"/>
            </a:pPr>
            <a:r>
              <a:rPr lang="ca-ES" sz="1400" dirty="0">
                <a:solidFill>
                  <a:srgbClr val="C00000"/>
                </a:solidFill>
              </a:rPr>
              <a:t>Col·lectius preferents: </a:t>
            </a:r>
            <a:r>
              <a:rPr lang="ca-ES" sz="1400" dirty="0" smtClean="0"/>
              <a:t>Cap</a:t>
            </a:r>
          </a:p>
          <a:p>
            <a:endParaRPr lang="ca-ES" sz="600" b="1" dirty="0" smtClean="0">
              <a:solidFill>
                <a:schemeClr val="tx2">
                  <a:lumMod val="75000"/>
                </a:schemeClr>
              </a:solidFill>
            </a:endParaRPr>
          </a:p>
          <a:p>
            <a:r>
              <a:rPr lang="ca-ES" sz="1400" b="1" dirty="0">
                <a:solidFill>
                  <a:srgbClr val="C00000"/>
                </a:solidFill>
              </a:rPr>
              <a:t>Descripció de l’actuació:</a:t>
            </a:r>
          </a:p>
          <a:p>
            <a:pPr marL="742950" lvl="1" indent="-285750">
              <a:buFont typeface="Arial" pitchFamily="34" charset="0"/>
              <a:buChar char="•"/>
            </a:pPr>
            <a:r>
              <a:rPr lang="ca-ES" sz="1400" dirty="0" smtClean="0"/>
              <a:t>Tutoria </a:t>
            </a:r>
            <a:r>
              <a:rPr lang="ca-ES" sz="1400" dirty="0"/>
              <a:t>i assessorament personalitzat per tal </a:t>
            </a:r>
            <a:r>
              <a:rPr lang="ca-ES" sz="1400" dirty="0" smtClean="0"/>
              <a:t>que el jove </a:t>
            </a:r>
            <a:r>
              <a:rPr lang="ca-ES" sz="1400" dirty="0"/>
              <a:t>identifiqui i desenvolupi els seus recursos i les seves </a:t>
            </a:r>
            <a:r>
              <a:rPr lang="ca-ES" sz="1400" dirty="0" smtClean="0"/>
              <a:t>competències</a:t>
            </a:r>
          </a:p>
          <a:p>
            <a:pPr marL="742950" lvl="1" indent="-285750">
              <a:buFont typeface="Arial" pitchFamily="34" charset="0"/>
              <a:buChar char="•"/>
            </a:pPr>
            <a:r>
              <a:rPr lang="ca-ES" sz="1400" dirty="0" smtClean="0"/>
              <a:t>Acció </a:t>
            </a:r>
            <a:r>
              <a:rPr lang="ca-ES" sz="1400" dirty="0"/>
              <a:t>formativa en competències clau (idiomes, competències digitals, competències socials i cíviques, en matemàtiques...) per una durada de 100 </a:t>
            </a:r>
            <a:r>
              <a:rPr lang="ca-ES" sz="1400" dirty="0" smtClean="0"/>
              <a:t>hores.</a:t>
            </a:r>
          </a:p>
          <a:p>
            <a:pPr marL="742950" lvl="1" indent="-285750">
              <a:buFont typeface="Arial" pitchFamily="34" charset="0"/>
              <a:buChar char="•"/>
            </a:pPr>
            <a:r>
              <a:rPr lang="ca-ES" sz="1400" dirty="0" smtClean="0"/>
              <a:t>Formació </a:t>
            </a:r>
            <a:r>
              <a:rPr lang="ca-ES" sz="1400" dirty="0" err="1"/>
              <a:t>professionalitzadora</a:t>
            </a:r>
            <a:r>
              <a:rPr lang="ca-ES" sz="1400" dirty="0"/>
              <a:t> </a:t>
            </a:r>
            <a:r>
              <a:rPr lang="ca-ES" sz="1400" dirty="0" smtClean="0"/>
              <a:t>per </a:t>
            </a:r>
            <a:r>
              <a:rPr lang="ca-ES" sz="1400" dirty="0"/>
              <a:t>al desenvolupament adequat d'un determinat lloc de treball per una durada de 288 </a:t>
            </a:r>
            <a:r>
              <a:rPr lang="ca-ES" sz="1400" dirty="0" smtClean="0"/>
              <a:t>hores</a:t>
            </a:r>
          </a:p>
          <a:p>
            <a:pPr marL="742950" lvl="1" indent="-285750">
              <a:buFont typeface="Arial" pitchFamily="34" charset="0"/>
              <a:buChar char="•"/>
            </a:pPr>
            <a:r>
              <a:rPr lang="ca-ES" sz="1400" dirty="0" smtClean="0"/>
              <a:t>Preinscripció obligatòria a </a:t>
            </a:r>
            <a:r>
              <a:rPr lang="ca-ES" sz="1400" dirty="0"/>
              <a:t>l'Institut Obert de Catalunya per </a:t>
            </a:r>
            <a:r>
              <a:rPr lang="ca-ES" sz="1400" dirty="0" smtClean="0"/>
              <a:t>a </a:t>
            </a:r>
            <a:r>
              <a:rPr lang="ca-ES" sz="1400" dirty="0"/>
              <a:t>obtenir el títol </a:t>
            </a:r>
            <a:r>
              <a:rPr lang="ca-ES" sz="1400" dirty="0" smtClean="0"/>
              <a:t>d’ESO.</a:t>
            </a:r>
          </a:p>
          <a:p>
            <a:pPr marL="742950" lvl="1" indent="-285750">
              <a:buFont typeface="Arial" pitchFamily="34" charset="0"/>
              <a:buChar char="•"/>
            </a:pPr>
            <a:r>
              <a:rPr lang="ca-ES" sz="1400" dirty="0" smtClean="0"/>
              <a:t>Experiència </a:t>
            </a:r>
            <a:r>
              <a:rPr lang="ca-ES" sz="1400" dirty="0"/>
              <a:t>professional </a:t>
            </a:r>
            <a:r>
              <a:rPr lang="ca-ES" sz="1400" dirty="0" smtClean="0"/>
              <a:t>remunerada en </a:t>
            </a:r>
            <a:r>
              <a:rPr lang="ca-ES" sz="1400" dirty="0"/>
              <a:t>empreses mitjançant contracte per a la formació per una durada mínima de 6 </a:t>
            </a:r>
            <a:r>
              <a:rPr lang="ca-ES" sz="1400" dirty="0" smtClean="0"/>
              <a:t>mesos (per als participants que hagin superat les dues etapes formatives, i sempre que hi hagi places per realitzar l’experiència professional)</a:t>
            </a:r>
            <a:endParaRPr lang="ca-ES" sz="1400" dirty="0"/>
          </a:p>
          <a:p>
            <a:endParaRPr lang="ca-ES" sz="600" b="1" dirty="0" smtClean="0">
              <a:solidFill>
                <a:schemeClr val="tx2">
                  <a:lumMod val="75000"/>
                </a:schemeClr>
              </a:solidFill>
            </a:endParaRPr>
          </a:p>
          <a:p>
            <a:r>
              <a:rPr lang="ca-ES" sz="1400" b="1" dirty="0">
                <a:solidFill>
                  <a:srgbClr val="C00000"/>
                </a:solidFill>
              </a:rPr>
              <a:t>Objectius estratègics:</a:t>
            </a:r>
          </a:p>
          <a:p>
            <a:pPr marL="800100" lvl="1" indent="-342900">
              <a:buFont typeface="+mj-lt"/>
              <a:buAutoNum type="arabicPeriod"/>
            </a:pPr>
            <a:r>
              <a:rPr lang="ca-ES" sz="1400" dirty="0" smtClean="0"/>
              <a:t>Millora de les competències bàsiques i professionals</a:t>
            </a:r>
          </a:p>
          <a:p>
            <a:pPr marL="800100" lvl="1" indent="-342900">
              <a:buFont typeface="+mj-lt"/>
              <a:buAutoNum type="arabicPeriod"/>
            </a:pPr>
            <a:r>
              <a:rPr lang="ca-ES" sz="1400" dirty="0" smtClean="0"/>
              <a:t>Obtenció </a:t>
            </a:r>
            <a:r>
              <a:rPr lang="ca-ES" sz="1400" dirty="0"/>
              <a:t>del títol d’ESO</a:t>
            </a:r>
          </a:p>
          <a:p>
            <a:pPr marL="800100" lvl="1" indent="-342900">
              <a:buFont typeface="+mj-lt"/>
              <a:buAutoNum type="arabicPeriod"/>
            </a:pPr>
            <a:r>
              <a:rPr lang="ca-ES" sz="1400" dirty="0" smtClean="0"/>
              <a:t>Increment de la participació laboral</a:t>
            </a:r>
          </a:p>
          <a:p>
            <a:endParaRPr lang="ca-ES" sz="600" b="1" dirty="0" smtClean="0">
              <a:solidFill>
                <a:schemeClr val="tx2">
                  <a:lumMod val="75000"/>
                </a:schemeClr>
              </a:solidFill>
            </a:endParaRPr>
          </a:p>
          <a:p>
            <a:r>
              <a:rPr lang="ca-ES" sz="1400" b="1" dirty="0">
                <a:solidFill>
                  <a:srgbClr val="C00000"/>
                </a:solidFill>
              </a:rPr>
              <a:t>Fórmula de provisió del programa: </a:t>
            </a:r>
          </a:p>
          <a:p>
            <a:pPr marL="742950" lvl="1" indent="-285750">
              <a:buFont typeface="Arial" pitchFamily="34" charset="0"/>
              <a:buChar char="•"/>
            </a:pPr>
            <a:r>
              <a:rPr lang="ca-ES" sz="1400" dirty="0" smtClean="0"/>
              <a:t>Convocatòria de subvencions per concurrència competitiva oberta a ens locals</a:t>
            </a:r>
          </a:p>
          <a:p>
            <a:endParaRPr lang="ca-ES" sz="1400" b="1" dirty="0">
              <a:solidFill>
                <a:schemeClr val="tx2">
                  <a:lumMod val="75000"/>
                </a:schemeClr>
              </a:solidFill>
            </a:endParaRPr>
          </a:p>
          <a:p>
            <a:endParaRPr lang="ca-ES" sz="1400" b="1" dirty="0" smtClean="0">
              <a:solidFill>
                <a:schemeClr val="tx2">
                  <a:lumMod val="75000"/>
                </a:schemeClr>
              </a:solidFill>
            </a:endParaRPr>
          </a:p>
          <a:p>
            <a:endParaRPr lang="ca-ES" sz="1400" b="1" dirty="0">
              <a:solidFill>
                <a:srgbClr val="C00000"/>
              </a:solidFill>
            </a:endParaRPr>
          </a:p>
          <a:p>
            <a:endParaRPr lang="ca-ES" sz="1400" b="1" dirty="0">
              <a:solidFill>
                <a:srgbClr val="C00000"/>
              </a:solidFill>
            </a:endParaRPr>
          </a:p>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2" name="QuadreDeText 1"/>
          <p:cNvSpPr txBox="1"/>
          <p:nvPr/>
        </p:nvSpPr>
        <p:spPr>
          <a:xfrm>
            <a:off x="6882528" y="6458915"/>
            <a:ext cx="2016224" cy="338554"/>
          </a:xfrm>
          <a:prstGeom prst="rect">
            <a:avLst/>
          </a:prstGeom>
          <a:noFill/>
          <a:ln>
            <a:solidFill>
              <a:schemeClr val="bg1"/>
            </a:solidFill>
          </a:ln>
        </p:spPr>
        <p:txBody>
          <a:bodyPr wrap="square" rtlCol="0">
            <a:spAutoFit/>
          </a:bodyPr>
          <a:lstStyle/>
          <a:p>
            <a:r>
              <a:rPr lang="ca-ES" sz="1600" b="1" dirty="0" smtClean="0">
                <a:solidFill>
                  <a:schemeClr val="tx1">
                    <a:lumMod val="65000"/>
                    <a:lumOff val="35000"/>
                  </a:schemeClr>
                </a:solidFill>
              </a:rPr>
              <a:t>* Dades no reals</a:t>
            </a:r>
            <a:endParaRPr lang="ca-ES" sz="1600" b="1" dirty="0">
              <a:solidFill>
                <a:schemeClr val="tx1">
                  <a:lumMod val="65000"/>
                  <a:lumOff val="35000"/>
                </a:schemeClr>
              </a:solidFill>
            </a:endParaRP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219721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a:solidFill>
                  <a:schemeClr val="bg1"/>
                </a:solidFill>
                <a:latin typeface="Arial" pitchFamily="34" charset="0"/>
                <a:cs typeface="Arial" pitchFamily="34" charset="0"/>
              </a:rPr>
              <a:t>2</a:t>
            </a:r>
            <a:r>
              <a:rPr kumimoji="0" lang="ca-ES" b="1" i="0" u="none" strike="noStrike" cap="none" normalizeH="0" baseline="0" dirty="0" smtClean="0">
                <a:ln>
                  <a:noFill/>
                </a:ln>
                <a:solidFill>
                  <a:schemeClr val="bg1"/>
                </a:solidFill>
                <a:effectLst/>
                <a:latin typeface="Arial" pitchFamily="34" charset="0"/>
                <a:cs typeface="Arial" pitchFamily="34" charset="0"/>
              </a:rPr>
              <a:t> – Evolució del programa</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9" name="QuadreDeText 8"/>
          <p:cNvSpPr txBox="1"/>
          <p:nvPr/>
        </p:nvSpPr>
        <p:spPr>
          <a:xfrm>
            <a:off x="6882528" y="6458915"/>
            <a:ext cx="2016224" cy="338554"/>
          </a:xfrm>
          <a:prstGeom prst="rect">
            <a:avLst/>
          </a:prstGeom>
          <a:noFill/>
          <a:ln>
            <a:solidFill>
              <a:schemeClr val="bg1"/>
            </a:solidFill>
          </a:ln>
        </p:spPr>
        <p:txBody>
          <a:bodyPr wrap="square" rtlCol="0">
            <a:spAutoFit/>
          </a:bodyPr>
          <a:lstStyle/>
          <a:p>
            <a:r>
              <a:rPr lang="ca-ES" sz="1600" b="1" dirty="0" smtClean="0">
                <a:solidFill>
                  <a:schemeClr val="tx1">
                    <a:lumMod val="65000"/>
                    <a:lumOff val="35000"/>
                  </a:schemeClr>
                </a:solidFill>
              </a:rPr>
              <a:t>* Dades no reals</a:t>
            </a:r>
            <a:endParaRPr lang="ca-ES" sz="1600" b="1" dirty="0">
              <a:solidFill>
                <a:schemeClr val="tx1">
                  <a:lumMod val="65000"/>
                  <a:lumOff val="35000"/>
                </a:schemeClr>
              </a:solidFill>
            </a:endParaRPr>
          </a:p>
        </p:txBody>
      </p:sp>
      <p:graphicFrame>
        <p:nvGraphicFramePr>
          <p:cNvPr id="10" name="Gràfic 9"/>
          <p:cNvGraphicFramePr>
            <a:graphicFrameLocks/>
          </p:cNvGraphicFramePr>
          <p:nvPr>
            <p:extLst>
              <p:ext uri="{D42A27DB-BD31-4B8C-83A1-F6EECF244321}">
                <p14:modId xmlns:p14="http://schemas.microsoft.com/office/powerpoint/2010/main" val="3502165556"/>
              </p:ext>
            </p:extLst>
          </p:nvPr>
        </p:nvGraphicFramePr>
        <p:xfrm>
          <a:off x="440668" y="1729410"/>
          <a:ext cx="3195228" cy="2206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àfic 10"/>
          <p:cNvGraphicFramePr>
            <a:graphicFrameLocks/>
          </p:cNvGraphicFramePr>
          <p:nvPr>
            <p:extLst>
              <p:ext uri="{D42A27DB-BD31-4B8C-83A1-F6EECF244321}">
                <p14:modId xmlns:p14="http://schemas.microsoft.com/office/powerpoint/2010/main" val="3412407091"/>
              </p:ext>
            </p:extLst>
          </p:nvPr>
        </p:nvGraphicFramePr>
        <p:xfrm>
          <a:off x="303529" y="4224977"/>
          <a:ext cx="3534664" cy="2084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àfic 12"/>
          <p:cNvGraphicFramePr>
            <a:graphicFrameLocks/>
          </p:cNvGraphicFramePr>
          <p:nvPr>
            <p:extLst>
              <p:ext uri="{D42A27DB-BD31-4B8C-83A1-F6EECF244321}">
                <p14:modId xmlns:p14="http://schemas.microsoft.com/office/powerpoint/2010/main" val="3277199956"/>
              </p:ext>
            </p:extLst>
          </p:nvPr>
        </p:nvGraphicFramePr>
        <p:xfrm>
          <a:off x="4355976" y="4367235"/>
          <a:ext cx="3456384" cy="194208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a:spLocks/>
          </p:cNvSpPr>
          <p:nvPr/>
        </p:nvSpPr>
        <p:spPr bwMode="auto">
          <a:xfrm>
            <a:off x="1658845" y="1498744"/>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Participants totals</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5" name="Rectangle 14"/>
          <p:cNvSpPr>
            <a:spLocks/>
          </p:cNvSpPr>
          <p:nvPr/>
        </p:nvSpPr>
        <p:spPr bwMode="auto">
          <a:xfrm>
            <a:off x="1658845" y="4005064"/>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Pressupost total</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6" name="Rectangle 15"/>
          <p:cNvSpPr>
            <a:spLocks/>
          </p:cNvSpPr>
          <p:nvPr/>
        </p:nvSpPr>
        <p:spPr bwMode="auto">
          <a:xfrm>
            <a:off x="5325392" y="4005064"/>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Cost per participant</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7" name="Rectangle 16"/>
          <p:cNvSpPr>
            <a:spLocks/>
          </p:cNvSpPr>
          <p:nvPr/>
        </p:nvSpPr>
        <p:spPr bwMode="auto">
          <a:xfrm>
            <a:off x="5325392" y="1498744"/>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Cobertura</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graphicFrame>
        <p:nvGraphicFramePr>
          <p:cNvPr id="18" name="Gràfic 17"/>
          <p:cNvGraphicFramePr>
            <a:graphicFrameLocks/>
          </p:cNvGraphicFramePr>
          <p:nvPr>
            <p:extLst>
              <p:ext uri="{D42A27DB-BD31-4B8C-83A1-F6EECF244321}">
                <p14:modId xmlns:p14="http://schemas.microsoft.com/office/powerpoint/2010/main" val="2802473360"/>
              </p:ext>
            </p:extLst>
          </p:nvPr>
        </p:nvGraphicFramePr>
        <p:xfrm>
          <a:off x="4315291" y="1796094"/>
          <a:ext cx="4404792" cy="2091680"/>
        </p:xfrm>
        <a:graphic>
          <a:graphicData uri="http://schemas.openxmlformats.org/drawingml/2006/chart">
            <c:chart xmlns:c="http://schemas.openxmlformats.org/drawingml/2006/chart" xmlns:r="http://schemas.openxmlformats.org/officeDocument/2006/relationships" r:id="rId6"/>
          </a:graphicData>
        </a:graphic>
      </p:graphicFrame>
      <p:sp>
        <p:nvSpPr>
          <p:cNvPr id="19" name="QuadreDeText 1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20" name="QuadreDeText 19"/>
          <p:cNvSpPr txBox="1"/>
          <p:nvPr/>
        </p:nvSpPr>
        <p:spPr>
          <a:xfrm>
            <a:off x="4067944" y="3856453"/>
            <a:ext cx="4704509" cy="430887"/>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Malgrat el creixement del 8.8% en el número de participants des de 2010, la cobertura s’ha reduït 10.1% al 9.3%, pel creixement de la població diana.</a:t>
            </a:r>
            <a:endParaRPr lang="ca-ES" sz="1100" dirty="0"/>
          </a:p>
        </p:txBody>
      </p:sp>
      <p:sp>
        <p:nvSpPr>
          <p:cNvPr id="21" name="QuadreDeText 20"/>
          <p:cNvSpPr txBox="1"/>
          <p:nvPr/>
        </p:nvSpPr>
        <p:spPr>
          <a:xfrm>
            <a:off x="1872208" y="6237312"/>
            <a:ext cx="4884021" cy="430887"/>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a:t>L’increment de pressupost de 2012 ha revertit en un increment del nombre de participants </a:t>
            </a:r>
            <a:r>
              <a:rPr lang="ca-ES" sz="1100" dirty="0" smtClean="0"/>
              <a:t>, ja que el cost per participant s’ha estabilitzat al voltant dels 3.500€. </a:t>
            </a:r>
            <a:endParaRPr lang="ca-ES" sz="1100" dirty="0"/>
          </a:p>
        </p:txBody>
      </p:sp>
    </p:spTree>
    <p:extLst>
      <p:ext uri="{BB962C8B-B14F-4D97-AF65-F5344CB8AC3E}">
        <p14:creationId xmlns:p14="http://schemas.microsoft.com/office/powerpoint/2010/main" val="3515003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3</a:t>
            </a:r>
            <a:r>
              <a:rPr kumimoji="0" lang="ca-ES" b="1" i="0" u="none" strike="noStrike" cap="none" normalizeH="0" baseline="0" dirty="0" smtClean="0">
                <a:ln>
                  <a:noFill/>
                </a:ln>
                <a:solidFill>
                  <a:schemeClr val="bg1"/>
                </a:solidFill>
                <a:effectLst/>
                <a:latin typeface="Arial" pitchFamily="34" charset="0"/>
                <a:cs typeface="Arial" pitchFamily="34" charset="0"/>
              </a:rPr>
              <a:t> – Dates clau en el procés</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grpSp>
        <p:nvGrpSpPr>
          <p:cNvPr id="47" name="Agrupa 46"/>
          <p:cNvGrpSpPr/>
          <p:nvPr/>
        </p:nvGrpSpPr>
        <p:grpSpPr>
          <a:xfrm>
            <a:off x="1573668" y="2204864"/>
            <a:ext cx="6048672" cy="3062170"/>
            <a:chOff x="1331640" y="1533766"/>
            <a:chExt cx="6048672" cy="3062170"/>
          </a:xfrm>
        </p:grpSpPr>
        <p:sp>
          <p:nvSpPr>
            <p:cNvPr id="2" name="Rectangle 1"/>
            <p:cNvSpPr/>
            <p:nvPr/>
          </p:nvSpPr>
          <p:spPr>
            <a:xfrm>
              <a:off x="1331640" y="2276872"/>
              <a:ext cx="1944216"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Rectangle 3"/>
            <p:cNvSpPr/>
            <p:nvPr/>
          </p:nvSpPr>
          <p:spPr>
            <a:xfrm>
              <a:off x="3275856" y="2276872"/>
              <a:ext cx="1962472" cy="432048"/>
            </a:xfrm>
            <a:prstGeom prst="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4"/>
            <p:cNvSpPr/>
            <p:nvPr/>
          </p:nvSpPr>
          <p:spPr>
            <a:xfrm>
              <a:off x="5238328" y="2276872"/>
              <a:ext cx="1133872" cy="432048"/>
            </a:xfrm>
            <a:prstGeom prst="rect">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Rectangle 10"/>
            <p:cNvSpPr/>
            <p:nvPr/>
          </p:nvSpPr>
          <p:spPr>
            <a:xfrm>
              <a:off x="1331640" y="2924944"/>
              <a:ext cx="2664296"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Rectangle 12"/>
            <p:cNvSpPr/>
            <p:nvPr/>
          </p:nvSpPr>
          <p:spPr>
            <a:xfrm>
              <a:off x="3995935" y="2924944"/>
              <a:ext cx="1314399" cy="432048"/>
            </a:xfrm>
            <a:prstGeom prst="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Rectangle 13"/>
            <p:cNvSpPr/>
            <p:nvPr/>
          </p:nvSpPr>
          <p:spPr>
            <a:xfrm>
              <a:off x="5310335" y="2924944"/>
              <a:ext cx="1679971" cy="432048"/>
            </a:xfrm>
            <a:prstGeom prst="rect">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Rectangle 14"/>
            <p:cNvSpPr/>
            <p:nvPr/>
          </p:nvSpPr>
          <p:spPr>
            <a:xfrm>
              <a:off x="1331640" y="3573016"/>
              <a:ext cx="3582650"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Rectangle 15"/>
            <p:cNvSpPr/>
            <p:nvPr/>
          </p:nvSpPr>
          <p:spPr>
            <a:xfrm>
              <a:off x="4914290" y="3573016"/>
              <a:ext cx="792088" cy="432048"/>
            </a:xfrm>
            <a:prstGeom prst="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Rectangle 16"/>
            <p:cNvSpPr/>
            <p:nvPr/>
          </p:nvSpPr>
          <p:spPr>
            <a:xfrm>
              <a:off x="5652120" y="3573016"/>
              <a:ext cx="1584176" cy="432048"/>
            </a:xfrm>
            <a:prstGeom prst="rect">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Triangle isòsceles 9"/>
            <p:cNvSpPr/>
            <p:nvPr/>
          </p:nvSpPr>
          <p:spPr>
            <a:xfrm rot="10800000">
              <a:off x="3203847" y="2060848"/>
              <a:ext cx="144017" cy="144016"/>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Triangle isòsceles 18"/>
            <p:cNvSpPr/>
            <p:nvPr/>
          </p:nvSpPr>
          <p:spPr>
            <a:xfrm rot="10800000">
              <a:off x="5166319" y="2060848"/>
              <a:ext cx="144017" cy="144016"/>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QuadreDeText 17"/>
            <p:cNvSpPr txBox="1"/>
            <p:nvPr/>
          </p:nvSpPr>
          <p:spPr>
            <a:xfrm>
              <a:off x="2591780" y="1533766"/>
              <a:ext cx="1368152" cy="461665"/>
            </a:xfrm>
            <a:prstGeom prst="rect">
              <a:avLst/>
            </a:prstGeom>
            <a:noFill/>
          </p:spPr>
          <p:txBody>
            <a:bodyPr wrap="square" rtlCol="0">
              <a:spAutoFit/>
            </a:bodyPr>
            <a:lstStyle/>
            <a:p>
              <a:pPr algn="ctr"/>
              <a:r>
                <a:rPr lang="ca-ES" sz="1200" dirty="0" smtClean="0"/>
                <a:t>Publicació de la convocatòria</a:t>
              </a:r>
              <a:endParaRPr lang="ca-ES" sz="1200" dirty="0"/>
            </a:p>
          </p:txBody>
        </p:sp>
        <p:sp>
          <p:nvSpPr>
            <p:cNvPr id="21" name="QuadreDeText 20"/>
            <p:cNvSpPr txBox="1"/>
            <p:nvPr/>
          </p:nvSpPr>
          <p:spPr>
            <a:xfrm>
              <a:off x="4518248" y="1533766"/>
              <a:ext cx="1440160" cy="461665"/>
            </a:xfrm>
            <a:prstGeom prst="rect">
              <a:avLst/>
            </a:prstGeom>
            <a:noFill/>
          </p:spPr>
          <p:txBody>
            <a:bodyPr wrap="square" rtlCol="0">
              <a:spAutoFit/>
            </a:bodyPr>
            <a:lstStyle/>
            <a:p>
              <a:pPr algn="ctr"/>
              <a:r>
                <a:rPr lang="ca-ES" sz="1200" dirty="0" smtClean="0"/>
                <a:t>Fi del període per presentar projectes</a:t>
              </a:r>
              <a:endParaRPr lang="ca-ES" sz="1200" dirty="0"/>
            </a:p>
          </p:txBody>
        </p:sp>
        <p:sp>
          <p:nvSpPr>
            <p:cNvPr id="22" name="QuadreDeText 21"/>
            <p:cNvSpPr txBox="1"/>
            <p:nvPr/>
          </p:nvSpPr>
          <p:spPr>
            <a:xfrm>
              <a:off x="5724128" y="1533766"/>
              <a:ext cx="1440160" cy="461665"/>
            </a:xfrm>
            <a:prstGeom prst="rect">
              <a:avLst/>
            </a:prstGeom>
            <a:noFill/>
          </p:spPr>
          <p:txBody>
            <a:bodyPr wrap="square" rtlCol="0">
              <a:spAutoFit/>
            </a:bodyPr>
            <a:lstStyle/>
            <a:p>
              <a:pPr algn="ctr"/>
              <a:r>
                <a:rPr lang="ca-ES" sz="1200" dirty="0" smtClean="0"/>
                <a:t>Resolució de la convocatòria</a:t>
              </a:r>
              <a:endParaRPr lang="ca-ES" sz="1200" dirty="0"/>
            </a:p>
          </p:txBody>
        </p:sp>
        <p:sp>
          <p:nvSpPr>
            <p:cNvPr id="23" name="Triangle isòsceles 22"/>
            <p:cNvSpPr/>
            <p:nvPr/>
          </p:nvSpPr>
          <p:spPr>
            <a:xfrm rot="10800000">
              <a:off x="6300192" y="2060848"/>
              <a:ext cx="144017" cy="144016"/>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Rectangle 23"/>
            <p:cNvSpPr/>
            <p:nvPr/>
          </p:nvSpPr>
          <p:spPr>
            <a:xfrm>
              <a:off x="6372200" y="2276872"/>
              <a:ext cx="1008112"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Rectangle 24"/>
            <p:cNvSpPr/>
            <p:nvPr/>
          </p:nvSpPr>
          <p:spPr>
            <a:xfrm>
              <a:off x="6990306" y="2924944"/>
              <a:ext cx="390006"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Rectangle 25"/>
            <p:cNvSpPr/>
            <p:nvPr/>
          </p:nvSpPr>
          <p:spPr>
            <a:xfrm>
              <a:off x="7237398" y="3573016"/>
              <a:ext cx="142914" cy="4320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27" name="Connector recte 26"/>
            <p:cNvCxnSpPr/>
            <p:nvPr/>
          </p:nvCxnSpPr>
          <p:spPr>
            <a:xfrm>
              <a:off x="1331640" y="4293096"/>
              <a:ext cx="6048672" cy="557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QuadreDeText 29"/>
            <p:cNvSpPr txBox="1"/>
            <p:nvPr/>
          </p:nvSpPr>
          <p:spPr>
            <a:xfrm>
              <a:off x="2627784" y="4365104"/>
              <a:ext cx="467544" cy="230832"/>
            </a:xfrm>
            <a:prstGeom prst="rect">
              <a:avLst/>
            </a:prstGeom>
            <a:noFill/>
          </p:spPr>
          <p:txBody>
            <a:bodyPr wrap="square" rtlCol="0">
              <a:spAutoFit/>
            </a:bodyPr>
            <a:lstStyle/>
            <a:p>
              <a:r>
                <a:rPr lang="ca-ES" sz="900" dirty="0" smtClean="0"/>
                <a:t>31/3</a:t>
              </a:r>
              <a:endParaRPr lang="ca-ES" sz="900" dirty="0"/>
            </a:p>
          </p:txBody>
        </p:sp>
        <p:cxnSp>
          <p:nvCxnSpPr>
            <p:cNvPr id="32" name="Connector recte 31"/>
            <p:cNvCxnSpPr/>
            <p:nvPr/>
          </p:nvCxnSpPr>
          <p:spPr>
            <a:xfrm>
              <a:off x="1838428" y="4298488"/>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ctor recte 35"/>
            <p:cNvCxnSpPr/>
            <p:nvPr/>
          </p:nvCxnSpPr>
          <p:spPr>
            <a:xfrm>
              <a:off x="2346896" y="4301539"/>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ctor recte 36"/>
            <p:cNvCxnSpPr/>
            <p:nvPr/>
          </p:nvCxnSpPr>
          <p:spPr>
            <a:xfrm>
              <a:off x="2850952" y="4302381"/>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recte 38"/>
            <p:cNvCxnSpPr/>
            <p:nvPr/>
          </p:nvCxnSpPr>
          <p:spPr>
            <a:xfrm>
              <a:off x="3347864" y="4293096"/>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recte 39"/>
            <p:cNvCxnSpPr/>
            <p:nvPr/>
          </p:nvCxnSpPr>
          <p:spPr>
            <a:xfrm>
              <a:off x="3869007" y="4293096"/>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ctor recte 40"/>
            <p:cNvCxnSpPr/>
            <p:nvPr/>
          </p:nvCxnSpPr>
          <p:spPr>
            <a:xfrm>
              <a:off x="4363120" y="4302381"/>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recte 41"/>
            <p:cNvCxnSpPr/>
            <p:nvPr/>
          </p:nvCxnSpPr>
          <p:spPr>
            <a:xfrm>
              <a:off x="4874844" y="4293096"/>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nector recte 42"/>
            <p:cNvCxnSpPr/>
            <p:nvPr/>
          </p:nvCxnSpPr>
          <p:spPr>
            <a:xfrm>
              <a:off x="5371232" y="4298674"/>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recte 43"/>
            <p:cNvCxnSpPr/>
            <p:nvPr/>
          </p:nvCxnSpPr>
          <p:spPr>
            <a:xfrm>
              <a:off x="5875288" y="4293096"/>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recte 44"/>
            <p:cNvCxnSpPr/>
            <p:nvPr/>
          </p:nvCxnSpPr>
          <p:spPr>
            <a:xfrm>
              <a:off x="6379868" y="4293096"/>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ctor recte 45"/>
            <p:cNvCxnSpPr/>
            <p:nvPr/>
          </p:nvCxnSpPr>
          <p:spPr>
            <a:xfrm>
              <a:off x="6876256" y="4301480"/>
              <a:ext cx="0" cy="6362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QuadreDeText 47"/>
            <p:cNvSpPr txBox="1"/>
            <p:nvPr/>
          </p:nvSpPr>
          <p:spPr>
            <a:xfrm>
              <a:off x="4139952" y="4365104"/>
              <a:ext cx="467544" cy="230832"/>
            </a:xfrm>
            <a:prstGeom prst="rect">
              <a:avLst/>
            </a:prstGeom>
            <a:noFill/>
          </p:spPr>
          <p:txBody>
            <a:bodyPr wrap="square" rtlCol="0">
              <a:spAutoFit/>
            </a:bodyPr>
            <a:lstStyle/>
            <a:p>
              <a:r>
                <a:rPr lang="ca-ES" sz="900" dirty="0" smtClean="0"/>
                <a:t>30/6</a:t>
              </a:r>
              <a:endParaRPr lang="ca-ES" sz="900" dirty="0"/>
            </a:p>
          </p:txBody>
        </p:sp>
        <p:sp>
          <p:nvSpPr>
            <p:cNvPr id="49" name="QuadreDeText 48"/>
            <p:cNvSpPr txBox="1"/>
            <p:nvPr/>
          </p:nvSpPr>
          <p:spPr>
            <a:xfrm>
              <a:off x="5652120" y="4365104"/>
              <a:ext cx="467544" cy="230832"/>
            </a:xfrm>
            <a:prstGeom prst="rect">
              <a:avLst/>
            </a:prstGeom>
            <a:noFill/>
          </p:spPr>
          <p:txBody>
            <a:bodyPr wrap="square" rtlCol="0">
              <a:spAutoFit/>
            </a:bodyPr>
            <a:lstStyle/>
            <a:p>
              <a:r>
                <a:rPr lang="ca-ES" sz="900" dirty="0" smtClean="0"/>
                <a:t>30/9</a:t>
              </a:r>
              <a:endParaRPr lang="ca-ES" sz="900" dirty="0"/>
            </a:p>
          </p:txBody>
        </p:sp>
        <p:sp>
          <p:nvSpPr>
            <p:cNvPr id="50" name="QuadreDeText 49"/>
            <p:cNvSpPr txBox="1"/>
            <p:nvPr/>
          </p:nvSpPr>
          <p:spPr>
            <a:xfrm>
              <a:off x="3131840" y="4365104"/>
              <a:ext cx="467544" cy="230832"/>
            </a:xfrm>
            <a:prstGeom prst="rect">
              <a:avLst/>
            </a:prstGeom>
            <a:noFill/>
          </p:spPr>
          <p:txBody>
            <a:bodyPr wrap="square" rtlCol="0">
              <a:spAutoFit/>
            </a:bodyPr>
            <a:lstStyle/>
            <a:p>
              <a:r>
                <a:rPr lang="ca-ES" sz="900" dirty="0" smtClean="0"/>
                <a:t>30/4</a:t>
              </a:r>
              <a:endParaRPr lang="ca-ES" sz="900" dirty="0"/>
            </a:p>
          </p:txBody>
        </p:sp>
        <p:sp>
          <p:nvSpPr>
            <p:cNvPr id="51" name="QuadreDeText 50"/>
            <p:cNvSpPr txBox="1"/>
            <p:nvPr/>
          </p:nvSpPr>
          <p:spPr>
            <a:xfrm>
              <a:off x="3635896" y="4365104"/>
              <a:ext cx="467544" cy="230832"/>
            </a:xfrm>
            <a:prstGeom prst="rect">
              <a:avLst/>
            </a:prstGeom>
            <a:noFill/>
          </p:spPr>
          <p:txBody>
            <a:bodyPr wrap="square" rtlCol="0">
              <a:spAutoFit/>
            </a:bodyPr>
            <a:lstStyle/>
            <a:p>
              <a:r>
                <a:rPr lang="ca-ES" sz="900" dirty="0" smtClean="0"/>
                <a:t>31/5</a:t>
              </a:r>
              <a:endParaRPr lang="ca-ES" sz="900" dirty="0"/>
            </a:p>
          </p:txBody>
        </p:sp>
        <p:sp>
          <p:nvSpPr>
            <p:cNvPr id="52" name="QuadreDeText 51"/>
            <p:cNvSpPr txBox="1"/>
            <p:nvPr/>
          </p:nvSpPr>
          <p:spPr>
            <a:xfrm>
              <a:off x="4644008" y="4365104"/>
              <a:ext cx="467544" cy="230832"/>
            </a:xfrm>
            <a:prstGeom prst="rect">
              <a:avLst/>
            </a:prstGeom>
            <a:noFill/>
          </p:spPr>
          <p:txBody>
            <a:bodyPr wrap="square" rtlCol="0">
              <a:spAutoFit/>
            </a:bodyPr>
            <a:lstStyle/>
            <a:p>
              <a:r>
                <a:rPr lang="ca-ES" sz="900" dirty="0" smtClean="0"/>
                <a:t>31/7</a:t>
              </a:r>
              <a:endParaRPr lang="ca-ES" sz="900" dirty="0"/>
            </a:p>
          </p:txBody>
        </p:sp>
        <p:sp>
          <p:nvSpPr>
            <p:cNvPr id="53" name="QuadreDeText 52"/>
            <p:cNvSpPr txBox="1"/>
            <p:nvPr/>
          </p:nvSpPr>
          <p:spPr>
            <a:xfrm>
              <a:off x="5148064" y="4365104"/>
              <a:ext cx="467544" cy="230832"/>
            </a:xfrm>
            <a:prstGeom prst="rect">
              <a:avLst/>
            </a:prstGeom>
            <a:noFill/>
          </p:spPr>
          <p:txBody>
            <a:bodyPr wrap="square" rtlCol="0">
              <a:spAutoFit/>
            </a:bodyPr>
            <a:lstStyle/>
            <a:p>
              <a:r>
                <a:rPr lang="ca-ES" sz="900" dirty="0" smtClean="0"/>
                <a:t>31/8</a:t>
              </a:r>
              <a:endParaRPr lang="ca-ES" sz="900" dirty="0"/>
            </a:p>
          </p:txBody>
        </p:sp>
        <p:sp>
          <p:nvSpPr>
            <p:cNvPr id="54" name="QuadreDeText 53"/>
            <p:cNvSpPr txBox="1"/>
            <p:nvPr/>
          </p:nvSpPr>
          <p:spPr>
            <a:xfrm>
              <a:off x="6156176" y="4365104"/>
              <a:ext cx="467544" cy="230832"/>
            </a:xfrm>
            <a:prstGeom prst="rect">
              <a:avLst/>
            </a:prstGeom>
            <a:noFill/>
          </p:spPr>
          <p:txBody>
            <a:bodyPr wrap="square" rtlCol="0">
              <a:spAutoFit/>
            </a:bodyPr>
            <a:lstStyle/>
            <a:p>
              <a:r>
                <a:rPr lang="ca-ES" sz="900" dirty="0" smtClean="0"/>
                <a:t>31/10</a:t>
              </a:r>
              <a:endParaRPr lang="ca-ES" sz="900" dirty="0"/>
            </a:p>
          </p:txBody>
        </p:sp>
        <p:sp>
          <p:nvSpPr>
            <p:cNvPr id="55" name="QuadreDeText 54"/>
            <p:cNvSpPr txBox="1"/>
            <p:nvPr/>
          </p:nvSpPr>
          <p:spPr>
            <a:xfrm>
              <a:off x="6660232" y="4365104"/>
              <a:ext cx="467544" cy="230832"/>
            </a:xfrm>
            <a:prstGeom prst="rect">
              <a:avLst/>
            </a:prstGeom>
            <a:noFill/>
          </p:spPr>
          <p:txBody>
            <a:bodyPr wrap="square" rtlCol="0">
              <a:spAutoFit/>
            </a:bodyPr>
            <a:lstStyle/>
            <a:p>
              <a:r>
                <a:rPr lang="ca-ES" sz="900" dirty="0" smtClean="0"/>
                <a:t>30/11</a:t>
              </a:r>
              <a:endParaRPr lang="ca-ES" sz="900" dirty="0"/>
            </a:p>
          </p:txBody>
        </p:sp>
        <p:sp>
          <p:nvSpPr>
            <p:cNvPr id="56" name="QuadreDeText 55"/>
            <p:cNvSpPr txBox="1"/>
            <p:nvPr/>
          </p:nvSpPr>
          <p:spPr>
            <a:xfrm>
              <a:off x="2123728" y="4365104"/>
              <a:ext cx="467544" cy="230832"/>
            </a:xfrm>
            <a:prstGeom prst="rect">
              <a:avLst/>
            </a:prstGeom>
            <a:noFill/>
          </p:spPr>
          <p:txBody>
            <a:bodyPr wrap="square" rtlCol="0">
              <a:spAutoFit/>
            </a:bodyPr>
            <a:lstStyle/>
            <a:p>
              <a:r>
                <a:rPr lang="ca-ES" sz="900" dirty="0" smtClean="0"/>
                <a:t>28/2</a:t>
              </a:r>
              <a:endParaRPr lang="ca-ES" sz="900" dirty="0"/>
            </a:p>
          </p:txBody>
        </p:sp>
        <p:sp>
          <p:nvSpPr>
            <p:cNvPr id="57" name="QuadreDeText 56"/>
            <p:cNvSpPr txBox="1"/>
            <p:nvPr/>
          </p:nvSpPr>
          <p:spPr>
            <a:xfrm>
              <a:off x="1619672" y="4365104"/>
              <a:ext cx="467544" cy="230832"/>
            </a:xfrm>
            <a:prstGeom prst="rect">
              <a:avLst/>
            </a:prstGeom>
            <a:noFill/>
          </p:spPr>
          <p:txBody>
            <a:bodyPr wrap="square" rtlCol="0">
              <a:spAutoFit/>
            </a:bodyPr>
            <a:lstStyle/>
            <a:p>
              <a:r>
                <a:rPr lang="ca-ES" sz="900" dirty="0" smtClean="0"/>
                <a:t>31/1</a:t>
              </a:r>
              <a:endParaRPr lang="ca-ES" sz="900" dirty="0"/>
            </a:p>
          </p:txBody>
        </p:sp>
      </p:grpSp>
      <p:sp>
        <p:nvSpPr>
          <p:cNvPr id="59" name="Rectangle 58"/>
          <p:cNvSpPr>
            <a:spLocks/>
          </p:cNvSpPr>
          <p:nvPr/>
        </p:nvSpPr>
        <p:spPr bwMode="auto">
          <a:xfrm>
            <a:off x="395536" y="2987660"/>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600" dirty="0" smtClean="0">
                <a:solidFill>
                  <a:schemeClr val="tx1">
                    <a:lumMod val="65000"/>
                    <a:lumOff val="35000"/>
                  </a:schemeClr>
                </a:solidFill>
              </a:rPr>
              <a:t>2012</a:t>
            </a:r>
          </a:p>
          <a:p>
            <a:r>
              <a:rPr lang="ca-ES" sz="1200" b="1" dirty="0" smtClean="0"/>
              <a:t> </a:t>
            </a:r>
          </a:p>
          <a:p>
            <a:endParaRPr lang="ca-ES" sz="1200" b="1" dirty="0"/>
          </a:p>
          <a:p>
            <a:endParaRPr lang="ca-ES" sz="1200" b="1" dirty="0" smtClean="0"/>
          </a:p>
          <a:p>
            <a:endParaRPr lang="ca-ES" sz="1200" b="1" dirty="0" smtClean="0"/>
          </a:p>
        </p:txBody>
      </p:sp>
      <p:sp>
        <p:nvSpPr>
          <p:cNvPr id="60" name="Rectangle 59"/>
          <p:cNvSpPr>
            <a:spLocks/>
          </p:cNvSpPr>
          <p:nvPr/>
        </p:nvSpPr>
        <p:spPr bwMode="auto">
          <a:xfrm>
            <a:off x="395536" y="3635732"/>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600" dirty="0" smtClean="0">
                <a:solidFill>
                  <a:schemeClr val="tx1">
                    <a:lumMod val="65000"/>
                    <a:lumOff val="35000"/>
                  </a:schemeClr>
                </a:solidFill>
              </a:rPr>
              <a:t>2011</a:t>
            </a:r>
          </a:p>
          <a:p>
            <a:r>
              <a:rPr lang="ca-ES" sz="1200" b="1" dirty="0" smtClean="0"/>
              <a:t> </a:t>
            </a:r>
          </a:p>
          <a:p>
            <a:endParaRPr lang="ca-ES" sz="1200" b="1" dirty="0"/>
          </a:p>
          <a:p>
            <a:endParaRPr lang="ca-ES" sz="1200" b="1" dirty="0" smtClean="0"/>
          </a:p>
          <a:p>
            <a:endParaRPr lang="ca-ES" sz="1200" b="1" dirty="0" smtClean="0"/>
          </a:p>
        </p:txBody>
      </p:sp>
      <p:sp>
        <p:nvSpPr>
          <p:cNvPr id="61" name="Rectangle 60"/>
          <p:cNvSpPr>
            <a:spLocks/>
          </p:cNvSpPr>
          <p:nvPr/>
        </p:nvSpPr>
        <p:spPr bwMode="auto">
          <a:xfrm>
            <a:off x="395536" y="4283804"/>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600" dirty="0" smtClean="0">
                <a:solidFill>
                  <a:schemeClr val="tx1">
                    <a:lumMod val="65000"/>
                    <a:lumOff val="35000"/>
                  </a:schemeClr>
                </a:solidFill>
              </a:rPr>
              <a:t>2010</a:t>
            </a:r>
          </a:p>
          <a:p>
            <a:r>
              <a:rPr lang="ca-ES" sz="1200" b="1" dirty="0" smtClean="0"/>
              <a:t> </a:t>
            </a:r>
          </a:p>
          <a:p>
            <a:endParaRPr lang="ca-ES" sz="1200" b="1" dirty="0"/>
          </a:p>
          <a:p>
            <a:endParaRPr lang="ca-ES" sz="1200" b="1" dirty="0" smtClean="0"/>
          </a:p>
          <a:p>
            <a:endParaRPr lang="ca-ES" sz="1200" b="1" dirty="0" smtClean="0"/>
          </a:p>
        </p:txBody>
      </p:sp>
      <p:sp>
        <p:nvSpPr>
          <p:cNvPr id="58" name="QuadreDeText 5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62" name="QuadreDeText 61"/>
          <p:cNvSpPr txBox="1"/>
          <p:nvPr/>
        </p:nvSpPr>
        <p:spPr>
          <a:xfrm>
            <a:off x="552065" y="1771101"/>
            <a:ext cx="2352254" cy="938719"/>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La data de publicació de la convocatòria s’ha anat avançant cada any, amb la consegüent ampliació del període per preparar i presentar els projectes. </a:t>
            </a:r>
            <a:endParaRPr lang="ca-ES" sz="1100" dirty="0"/>
          </a:p>
        </p:txBody>
      </p:sp>
      <p:sp>
        <p:nvSpPr>
          <p:cNvPr id="63" name="QuadreDeText 62"/>
          <p:cNvSpPr txBox="1"/>
          <p:nvPr/>
        </p:nvSpPr>
        <p:spPr>
          <a:xfrm>
            <a:off x="5857636" y="5360527"/>
            <a:ext cx="2746812" cy="600164"/>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El període de resolució també s’ha anat escurçant, si bé la data de resolució de 2012 encara és 34 dies posterior a la fita prevista.</a:t>
            </a:r>
            <a:endParaRPr lang="ca-ES" sz="1100" dirty="0"/>
          </a:p>
        </p:txBody>
      </p:sp>
    </p:spTree>
    <p:extLst>
      <p:ext uri="{BB962C8B-B14F-4D97-AF65-F5344CB8AC3E}">
        <p14:creationId xmlns:p14="http://schemas.microsoft.com/office/powerpoint/2010/main" val="2457390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4</a:t>
            </a:r>
            <a:r>
              <a:rPr kumimoji="0" lang="ca-ES" b="1" i="0" u="none" strike="noStrike" cap="none" normalizeH="0" baseline="0" dirty="0" smtClean="0">
                <a:ln>
                  <a:noFill/>
                </a:ln>
                <a:solidFill>
                  <a:schemeClr val="bg1"/>
                </a:solidFill>
                <a:effectLst/>
                <a:latin typeface="Arial" pitchFamily="34" charset="0"/>
                <a:cs typeface="Arial" pitchFamily="34" charset="0"/>
              </a:rPr>
              <a:t> – Distribució territorial</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graphicFrame>
        <p:nvGraphicFramePr>
          <p:cNvPr id="62" name="Taula 61"/>
          <p:cNvGraphicFramePr>
            <a:graphicFrameLocks noGrp="1"/>
          </p:cNvGraphicFramePr>
          <p:nvPr>
            <p:extLst>
              <p:ext uri="{D42A27DB-BD31-4B8C-83A1-F6EECF244321}">
                <p14:modId xmlns:p14="http://schemas.microsoft.com/office/powerpoint/2010/main" val="2443186719"/>
              </p:ext>
            </p:extLst>
          </p:nvPr>
        </p:nvGraphicFramePr>
        <p:xfrm>
          <a:off x="1542980" y="2379340"/>
          <a:ext cx="5885511" cy="2819400"/>
        </p:xfrm>
        <a:graphic>
          <a:graphicData uri="http://schemas.openxmlformats.org/drawingml/2006/table">
            <a:tbl>
              <a:tblPr firstRow="1" firstCol="1" bandRow="1">
                <a:tableStyleId>{5C22544A-7EE6-4342-B048-85BDC9FD1C3A}</a:tableStyleId>
              </a:tblPr>
              <a:tblGrid>
                <a:gridCol w="1297314">
                  <a:extLst>
                    <a:ext uri="{9D8B030D-6E8A-4147-A177-3AD203B41FA5}">
                      <a16:colId xmlns:a16="http://schemas.microsoft.com/office/drawing/2014/main" val="20000"/>
                    </a:ext>
                  </a:extLst>
                </a:gridCol>
                <a:gridCol w="1085728">
                  <a:extLst>
                    <a:ext uri="{9D8B030D-6E8A-4147-A177-3AD203B41FA5}">
                      <a16:colId xmlns:a16="http://schemas.microsoft.com/office/drawing/2014/main" val="20001"/>
                    </a:ext>
                  </a:extLst>
                </a:gridCol>
                <a:gridCol w="1106043">
                  <a:extLst>
                    <a:ext uri="{9D8B030D-6E8A-4147-A177-3AD203B41FA5}">
                      <a16:colId xmlns:a16="http://schemas.microsoft.com/office/drawing/2014/main" val="20002"/>
                    </a:ext>
                  </a:extLst>
                </a:gridCol>
                <a:gridCol w="1027259">
                  <a:extLst>
                    <a:ext uri="{9D8B030D-6E8A-4147-A177-3AD203B41FA5}">
                      <a16:colId xmlns:a16="http://schemas.microsoft.com/office/drawing/2014/main" val="20003"/>
                    </a:ext>
                  </a:extLst>
                </a:gridCol>
                <a:gridCol w="1369167">
                  <a:extLst>
                    <a:ext uri="{9D8B030D-6E8A-4147-A177-3AD203B41FA5}">
                      <a16:colId xmlns:a16="http://schemas.microsoft.com/office/drawing/2014/main" val="20004"/>
                    </a:ext>
                  </a:extLst>
                </a:gridCol>
              </a:tblGrid>
              <a:tr h="190500">
                <a:tc>
                  <a:txBody>
                    <a:bodyPr/>
                    <a:lstStyle/>
                    <a:p>
                      <a:endParaRPr lang="ca-ES" dirty="0"/>
                    </a:p>
                  </a:txBody>
                  <a:tcPr marL="68580" marR="68580" marT="0" marB="0">
                    <a:solidFill>
                      <a:srgbClr val="C00000"/>
                    </a:solidFill>
                  </a:tcPr>
                </a:tc>
                <a:tc>
                  <a:txBody>
                    <a:bodyPr/>
                    <a:lstStyle/>
                    <a:p>
                      <a:pPr marL="0" algn="ctr" defTabSz="914400" rtl="0" eaLnBrk="1" latinLnBrk="0" hangingPunct="1">
                        <a:lnSpc>
                          <a:spcPct val="100000"/>
                        </a:lnSpc>
                        <a:spcAft>
                          <a:spcPts val="0"/>
                        </a:spcAft>
                      </a:pPr>
                      <a:r>
                        <a:rPr lang="ca-ES" sz="1000" b="1" kern="1200" dirty="0" smtClean="0">
                          <a:solidFill>
                            <a:schemeClr val="lt1"/>
                          </a:solidFill>
                          <a:effectLst/>
                          <a:latin typeface="Arial" pitchFamily="34" charset="0"/>
                          <a:ea typeface="+mn-ea"/>
                          <a:cs typeface="Arial" pitchFamily="34" charset="0"/>
                        </a:rPr>
                        <a:t>Participants</a:t>
                      </a:r>
                      <a:endParaRPr lang="ca-ES" sz="1000" b="1" kern="1200" dirty="0">
                        <a:solidFill>
                          <a:schemeClr val="lt1"/>
                        </a:solidFill>
                        <a:effectLst/>
                        <a:latin typeface="Arial" pitchFamily="34" charset="0"/>
                        <a:ea typeface="+mn-ea"/>
                        <a:cs typeface="Arial" pitchFamily="34" charset="0"/>
                      </a:endParaRPr>
                    </a:p>
                  </a:txBody>
                  <a:tcPr marL="68580" marR="68580" marT="0" marB="0" anchor="ctr">
                    <a:solidFill>
                      <a:srgbClr val="C00000"/>
                    </a:solidFill>
                  </a:tcPr>
                </a:tc>
                <a:tc>
                  <a:txBody>
                    <a:bodyPr/>
                    <a:lstStyle/>
                    <a:p>
                      <a:pPr marL="0" algn="ctr" defTabSz="914400" rtl="0" eaLnBrk="1" latinLnBrk="0" hangingPunct="1">
                        <a:lnSpc>
                          <a:spcPct val="100000"/>
                        </a:lnSpc>
                        <a:spcAft>
                          <a:spcPts val="0"/>
                        </a:spcAft>
                      </a:pPr>
                      <a:r>
                        <a:rPr lang="ca-ES" sz="1000" b="1" kern="1200" dirty="0" smtClean="0">
                          <a:solidFill>
                            <a:schemeClr val="lt1"/>
                          </a:solidFill>
                          <a:effectLst/>
                          <a:latin typeface="Arial" pitchFamily="34" charset="0"/>
                          <a:ea typeface="+mn-ea"/>
                          <a:cs typeface="Arial" pitchFamily="34" charset="0"/>
                        </a:rPr>
                        <a:t>Sol·licitants</a:t>
                      </a:r>
                      <a:endParaRPr lang="ca-ES" sz="1000" b="1" kern="1200" dirty="0">
                        <a:solidFill>
                          <a:schemeClr val="lt1"/>
                        </a:solidFill>
                        <a:effectLst/>
                        <a:latin typeface="Arial" pitchFamily="34" charset="0"/>
                        <a:ea typeface="+mn-ea"/>
                        <a:cs typeface="Arial" pitchFamily="34" charset="0"/>
                      </a:endParaRPr>
                    </a:p>
                  </a:txBody>
                  <a:tcPr marL="68580" marR="68580" marT="0" marB="0" anchor="ctr">
                    <a:solidFill>
                      <a:srgbClr val="C00000"/>
                    </a:solidFill>
                  </a:tcPr>
                </a:tc>
                <a:tc>
                  <a:txBody>
                    <a:bodyPr/>
                    <a:lstStyle/>
                    <a:p>
                      <a:pPr marL="0" algn="ctr" defTabSz="914400" rtl="0" eaLnBrk="1" latinLnBrk="0" hangingPunct="1">
                        <a:lnSpc>
                          <a:spcPct val="100000"/>
                        </a:lnSpc>
                        <a:spcAft>
                          <a:spcPts val="0"/>
                        </a:spcAft>
                      </a:pPr>
                      <a:r>
                        <a:rPr lang="ca-ES" sz="1000" b="1" kern="1200" dirty="0" smtClean="0">
                          <a:solidFill>
                            <a:schemeClr val="lt1"/>
                          </a:solidFill>
                          <a:effectLst/>
                          <a:latin typeface="Arial" pitchFamily="34" charset="0"/>
                          <a:ea typeface="+mn-ea"/>
                          <a:cs typeface="Arial" pitchFamily="34" charset="0"/>
                        </a:rPr>
                        <a:t>Població diana</a:t>
                      </a:r>
                      <a:endParaRPr lang="ca-ES" sz="1000" b="1" kern="1200" dirty="0">
                        <a:solidFill>
                          <a:schemeClr val="lt1"/>
                        </a:solidFill>
                        <a:effectLst/>
                        <a:latin typeface="Arial" pitchFamily="34" charset="0"/>
                        <a:ea typeface="+mn-ea"/>
                        <a:cs typeface="Arial" pitchFamily="34" charset="0"/>
                      </a:endParaRPr>
                    </a:p>
                  </a:txBody>
                  <a:tcPr marL="68580" marR="68580" marT="0" marB="0" anchor="ct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000" b="1" kern="1200" dirty="0" smtClean="0">
                          <a:solidFill>
                            <a:schemeClr val="lt1"/>
                          </a:solidFill>
                          <a:effectLst/>
                          <a:latin typeface="Arial" pitchFamily="34" charset="0"/>
                          <a:ea typeface="+mn-ea"/>
                          <a:cs typeface="Arial" pitchFamily="34" charset="0"/>
                        </a:rPr>
                        <a:t>Cobertura</a:t>
                      </a:r>
                    </a:p>
                    <a:p>
                      <a:pPr marL="0" marR="0" indent="0" algn="ctr" defTabSz="914400" rtl="0" eaLnBrk="1" fontAlgn="auto" latinLnBrk="0" hangingPunct="1">
                        <a:lnSpc>
                          <a:spcPct val="100000"/>
                        </a:lnSpc>
                        <a:spcBef>
                          <a:spcPts val="0"/>
                        </a:spcBef>
                        <a:spcAft>
                          <a:spcPts val="0"/>
                        </a:spcAft>
                        <a:buClrTx/>
                        <a:buSzTx/>
                        <a:buFontTx/>
                        <a:buNone/>
                        <a:tabLst/>
                        <a:defRPr/>
                      </a:pPr>
                      <a:r>
                        <a:rPr lang="ca-ES" sz="1000" b="1" kern="1200" dirty="0" smtClean="0">
                          <a:solidFill>
                            <a:schemeClr val="lt1"/>
                          </a:solidFill>
                          <a:effectLst/>
                          <a:latin typeface="Arial" pitchFamily="34" charset="0"/>
                          <a:ea typeface="+mn-ea"/>
                          <a:cs typeface="Arial" pitchFamily="34" charset="0"/>
                        </a:rPr>
                        <a:t>(participants / </a:t>
                      </a:r>
                      <a:r>
                        <a:rPr lang="ca-ES" sz="1000" b="1" kern="1200" dirty="0" err="1" smtClean="0">
                          <a:solidFill>
                            <a:schemeClr val="lt1"/>
                          </a:solidFill>
                          <a:effectLst/>
                          <a:latin typeface="Arial" pitchFamily="34" charset="0"/>
                          <a:ea typeface="+mn-ea"/>
                          <a:cs typeface="Arial" pitchFamily="34" charset="0"/>
                        </a:rPr>
                        <a:t>p.diana</a:t>
                      </a:r>
                      <a:r>
                        <a:rPr lang="ca-ES" sz="1000" b="1" kern="1200" dirty="0" smtClean="0">
                          <a:solidFill>
                            <a:schemeClr val="lt1"/>
                          </a:solidFill>
                          <a:effectLst/>
                          <a:latin typeface="Arial" pitchFamily="34" charset="0"/>
                          <a:ea typeface="+mn-ea"/>
                          <a:cs typeface="Arial" pitchFamily="34" charset="0"/>
                        </a:rPr>
                        <a:t>)</a:t>
                      </a:r>
                    </a:p>
                  </a:txBody>
                  <a:tcPr marL="68580" marR="68580" marT="0" marB="0" anchor="ctr">
                    <a:solidFill>
                      <a:srgbClr val="C00000"/>
                    </a:solidFill>
                  </a:tcPr>
                </a:tc>
                <a:extLst>
                  <a:ext uri="{0D108BD9-81ED-4DB2-BD59-A6C34878D82A}">
                    <a16:rowId xmlns:a16="http://schemas.microsoft.com/office/drawing/2014/main" val="10000"/>
                  </a:ext>
                </a:extLst>
              </a:tr>
              <a:tr h="190500">
                <a:tc>
                  <a:txBody>
                    <a:bodyPr/>
                    <a:lstStyle/>
                    <a:p>
                      <a:pPr algn="ctr">
                        <a:lnSpc>
                          <a:spcPct val="150000"/>
                        </a:lnSpc>
                        <a:spcAft>
                          <a:spcPts val="0"/>
                        </a:spcAft>
                      </a:pPr>
                      <a:r>
                        <a:rPr lang="ca-ES" sz="1100" dirty="0" smtClean="0">
                          <a:solidFill>
                            <a:schemeClr val="tx1"/>
                          </a:solidFill>
                          <a:effectLst/>
                        </a:rPr>
                        <a:t>ST de </a:t>
                      </a:r>
                      <a:r>
                        <a:rPr lang="ca-ES" sz="1100" dirty="0">
                          <a:solidFill>
                            <a:schemeClr val="tx1"/>
                          </a:solidFill>
                          <a:effectLst/>
                        </a:rPr>
                        <a:t>Girona</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b="1" kern="1200" dirty="0">
                          <a:solidFill>
                            <a:schemeClr val="dk1"/>
                          </a:solidFill>
                          <a:effectLst/>
                          <a:latin typeface="+mn-lt"/>
                          <a:ea typeface="+mn-ea"/>
                          <a:cs typeface="+mn-cs"/>
                        </a:rPr>
                        <a:t>171</a:t>
                      </a: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b="1" kern="1200" dirty="0" smtClean="0">
                          <a:solidFill>
                            <a:schemeClr val="dk1"/>
                          </a:solidFill>
                          <a:effectLst/>
                          <a:latin typeface="+mn-lt"/>
                          <a:ea typeface="+mn-ea"/>
                          <a:cs typeface="+mn-cs"/>
                        </a:rPr>
                        <a:t>299</a:t>
                      </a:r>
                      <a:endParaRPr lang="ca-ES" sz="1100" b="1"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b="1" kern="1200" dirty="0" smtClean="0">
                          <a:solidFill>
                            <a:schemeClr val="dk1"/>
                          </a:solidFill>
                          <a:effectLst/>
                          <a:latin typeface="+mn-lt"/>
                          <a:ea typeface="+mn-ea"/>
                          <a:cs typeface="+mn-cs"/>
                        </a:rPr>
                        <a:t>39.691</a:t>
                      </a:r>
                      <a:endParaRPr lang="ca-ES" sz="1100" b="1"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b="1" kern="1200" dirty="0" smtClean="0">
                          <a:solidFill>
                            <a:schemeClr val="dk1"/>
                          </a:solidFill>
                          <a:effectLst/>
                          <a:latin typeface="+mn-lt"/>
                          <a:ea typeface="+mn-ea"/>
                          <a:cs typeface="+mn-cs"/>
                        </a:rPr>
                        <a:t>0.45%</a:t>
                      </a:r>
                      <a:endParaRPr lang="ca-ES" sz="1100" b="1" kern="1200" dirty="0">
                        <a:solidFill>
                          <a:schemeClr val="dk1"/>
                        </a:solidFill>
                        <a:effectLst/>
                        <a:latin typeface="+mn-lt"/>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190500">
                <a:tc>
                  <a:txBody>
                    <a:bodyPr/>
                    <a:lstStyle/>
                    <a:p>
                      <a:pPr algn="l">
                        <a:lnSpc>
                          <a:spcPct val="150000"/>
                        </a:lnSpc>
                        <a:spcAft>
                          <a:spcPts val="0"/>
                        </a:spcAft>
                      </a:pPr>
                      <a:r>
                        <a:rPr lang="ca-ES" sz="1100" dirty="0">
                          <a:solidFill>
                            <a:schemeClr val="tx1"/>
                          </a:solidFill>
                          <a:effectLst/>
                        </a:rPr>
                        <a:t>Garrotxa</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0</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0</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a:solidFill>
                            <a:schemeClr val="dk1"/>
                          </a:solidFill>
                          <a:effectLst/>
                          <a:latin typeface="+mn-lt"/>
                          <a:ea typeface="+mn-ea"/>
                          <a:cs typeface="+mn-cs"/>
                        </a:rPr>
                        <a:t>0</a:t>
                      </a: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0.00%</a:t>
                      </a:r>
                    </a:p>
                  </a:txBody>
                  <a:tcPr marL="68580" marR="68580" marT="0" marB="0">
                    <a:solidFill>
                      <a:schemeClr val="bg1">
                        <a:lumMod val="95000"/>
                      </a:schemeClr>
                    </a:solidFill>
                  </a:tcPr>
                </a:tc>
                <a:extLst>
                  <a:ext uri="{0D108BD9-81ED-4DB2-BD59-A6C34878D82A}">
                    <a16:rowId xmlns:a16="http://schemas.microsoft.com/office/drawing/2014/main" val="10002"/>
                  </a:ext>
                </a:extLst>
              </a:tr>
              <a:tr h="190500">
                <a:tc>
                  <a:txBody>
                    <a:bodyPr/>
                    <a:lstStyle/>
                    <a:p>
                      <a:pPr algn="l">
                        <a:lnSpc>
                          <a:spcPct val="150000"/>
                        </a:lnSpc>
                        <a:spcAft>
                          <a:spcPts val="0"/>
                        </a:spcAft>
                      </a:pPr>
                      <a:r>
                        <a:rPr lang="ca-ES" sz="1100" dirty="0">
                          <a:solidFill>
                            <a:schemeClr val="tx1"/>
                          </a:solidFill>
                          <a:effectLst/>
                        </a:rPr>
                        <a:t>Cerdanya</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1</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3</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1.111</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0.09%</a:t>
                      </a:r>
                    </a:p>
                  </a:txBody>
                  <a:tcPr marL="68580" marR="68580" marT="0" marB="0">
                    <a:solidFill>
                      <a:schemeClr val="bg1">
                        <a:lumMod val="95000"/>
                      </a:schemeClr>
                    </a:solidFill>
                  </a:tcPr>
                </a:tc>
                <a:extLst>
                  <a:ext uri="{0D108BD9-81ED-4DB2-BD59-A6C34878D82A}">
                    <a16:rowId xmlns:a16="http://schemas.microsoft.com/office/drawing/2014/main" val="10003"/>
                  </a:ext>
                </a:extLst>
              </a:tr>
              <a:tr h="190500">
                <a:tc>
                  <a:txBody>
                    <a:bodyPr/>
                    <a:lstStyle/>
                    <a:p>
                      <a:pPr algn="l">
                        <a:lnSpc>
                          <a:spcPct val="150000"/>
                        </a:lnSpc>
                        <a:spcAft>
                          <a:spcPts val="0"/>
                        </a:spcAft>
                      </a:pPr>
                      <a:r>
                        <a:rPr lang="ca-ES" sz="1100" dirty="0">
                          <a:solidFill>
                            <a:schemeClr val="tx1"/>
                          </a:solidFill>
                          <a:effectLst/>
                        </a:rPr>
                        <a:t>Pla de l'Estany</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3</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7</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2.308</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0.13%</a:t>
                      </a:r>
                    </a:p>
                  </a:txBody>
                  <a:tcPr marL="68580" marR="68580" marT="0" marB="0">
                    <a:solidFill>
                      <a:schemeClr val="bg1">
                        <a:lumMod val="95000"/>
                      </a:schemeClr>
                    </a:solidFill>
                  </a:tcPr>
                </a:tc>
                <a:extLst>
                  <a:ext uri="{0D108BD9-81ED-4DB2-BD59-A6C34878D82A}">
                    <a16:rowId xmlns:a16="http://schemas.microsoft.com/office/drawing/2014/main" val="10004"/>
                  </a:ext>
                </a:extLst>
              </a:tr>
              <a:tr h="190500">
                <a:tc>
                  <a:txBody>
                    <a:bodyPr/>
                    <a:lstStyle/>
                    <a:p>
                      <a:pPr algn="l">
                        <a:lnSpc>
                          <a:spcPct val="150000"/>
                        </a:lnSpc>
                        <a:spcAft>
                          <a:spcPts val="0"/>
                        </a:spcAft>
                      </a:pPr>
                      <a:r>
                        <a:rPr lang="ca-ES" sz="1100" dirty="0">
                          <a:solidFill>
                            <a:schemeClr val="tx1"/>
                          </a:solidFill>
                          <a:effectLst/>
                        </a:rPr>
                        <a:t>Ripollès</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21</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53</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1.641</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1.28%</a:t>
                      </a:r>
                    </a:p>
                  </a:txBody>
                  <a:tcPr marL="68580" marR="68580" marT="0" marB="0">
                    <a:solidFill>
                      <a:schemeClr val="bg1">
                        <a:lumMod val="95000"/>
                      </a:schemeClr>
                    </a:solidFill>
                  </a:tcPr>
                </a:tc>
                <a:extLst>
                  <a:ext uri="{0D108BD9-81ED-4DB2-BD59-A6C34878D82A}">
                    <a16:rowId xmlns:a16="http://schemas.microsoft.com/office/drawing/2014/main" val="10005"/>
                  </a:ext>
                </a:extLst>
              </a:tr>
              <a:tr h="190500">
                <a:tc>
                  <a:txBody>
                    <a:bodyPr/>
                    <a:lstStyle/>
                    <a:p>
                      <a:pPr algn="l">
                        <a:lnSpc>
                          <a:spcPct val="150000"/>
                        </a:lnSpc>
                        <a:spcAft>
                          <a:spcPts val="0"/>
                        </a:spcAft>
                      </a:pPr>
                      <a:r>
                        <a:rPr lang="ca-ES" sz="1100" dirty="0">
                          <a:solidFill>
                            <a:schemeClr val="tx1"/>
                          </a:solidFill>
                          <a:effectLst/>
                        </a:rPr>
                        <a:t>Baix Empordà</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35</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39</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9.722</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0.36%</a:t>
                      </a:r>
                    </a:p>
                  </a:txBody>
                  <a:tcPr marL="68580" marR="68580" marT="0" marB="0">
                    <a:solidFill>
                      <a:schemeClr val="bg1">
                        <a:lumMod val="95000"/>
                      </a:schemeClr>
                    </a:solidFill>
                  </a:tcPr>
                </a:tc>
                <a:extLst>
                  <a:ext uri="{0D108BD9-81ED-4DB2-BD59-A6C34878D82A}">
                    <a16:rowId xmlns:a16="http://schemas.microsoft.com/office/drawing/2014/main" val="10006"/>
                  </a:ext>
                </a:extLst>
              </a:tr>
              <a:tr h="190500">
                <a:tc>
                  <a:txBody>
                    <a:bodyPr/>
                    <a:lstStyle/>
                    <a:p>
                      <a:pPr algn="l">
                        <a:lnSpc>
                          <a:spcPct val="150000"/>
                        </a:lnSpc>
                        <a:spcAft>
                          <a:spcPts val="0"/>
                        </a:spcAft>
                      </a:pPr>
                      <a:r>
                        <a:rPr lang="ca-ES" sz="1100" dirty="0">
                          <a:solidFill>
                            <a:schemeClr val="tx1"/>
                          </a:solidFill>
                          <a:effectLst/>
                        </a:rPr>
                        <a:t>Alt Empordà</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35</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62</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10.294</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0.34%</a:t>
                      </a:r>
                    </a:p>
                  </a:txBody>
                  <a:tcPr marL="68580" marR="68580" marT="0" marB="0">
                    <a:solidFill>
                      <a:schemeClr val="bg1">
                        <a:lumMod val="95000"/>
                      </a:schemeClr>
                    </a:solidFill>
                  </a:tcPr>
                </a:tc>
                <a:extLst>
                  <a:ext uri="{0D108BD9-81ED-4DB2-BD59-A6C34878D82A}">
                    <a16:rowId xmlns:a16="http://schemas.microsoft.com/office/drawing/2014/main" val="10007"/>
                  </a:ext>
                </a:extLst>
              </a:tr>
              <a:tr h="190500">
                <a:tc>
                  <a:txBody>
                    <a:bodyPr/>
                    <a:lstStyle/>
                    <a:p>
                      <a:pPr algn="l">
                        <a:lnSpc>
                          <a:spcPct val="150000"/>
                        </a:lnSpc>
                        <a:spcAft>
                          <a:spcPts val="0"/>
                        </a:spcAft>
                      </a:pPr>
                      <a:r>
                        <a:rPr lang="ca-ES" sz="1100" dirty="0">
                          <a:solidFill>
                            <a:schemeClr val="tx1"/>
                          </a:solidFill>
                          <a:effectLst/>
                        </a:rPr>
                        <a:t>Gironès</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r>
                        <a:rPr lang="ca-ES" sz="1100" dirty="0">
                          <a:effectLst/>
                        </a:rPr>
                        <a:t>76</a:t>
                      </a: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smtClean="0">
                          <a:solidFill>
                            <a:schemeClr val="dk1"/>
                          </a:solidFill>
                          <a:effectLst/>
                          <a:latin typeface="+mn-lt"/>
                          <a:ea typeface="+mn-ea"/>
                          <a:cs typeface="+mn-cs"/>
                        </a:rPr>
                        <a:t>135</a:t>
                      </a:r>
                      <a:endParaRPr lang="ca-ES" sz="1100" kern="1200" dirty="0">
                        <a:solidFill>
                          <a:schemeClr val="dk1"/>
                        </a:solidFill>
                        <a:effectLst/>
                        <a:latin typeface="+mn-lt"/>
                        <a:ea typeface="+mn-ea"/>
                        <a:cs typeface="+mn-cs"/>
                      </a:endParaRPr>
                    </a:p>
                  </a:txBody>
                  <a:tcPr marL="68580" marR="68580" marT="0" marB="0">
                    <a:solidFill>
                      <a:schemeClr val="bg1">
                        <a:lumMod val="95000"/>
                      </a:schemeClr>
                    </a:solidFill>
                  </a:tcPr>
                </a:tc>
                <a:tc>
                  <a:txBody>
                    <a:bodyPr/>
                    <a:lstStyle/>
                    <a:p>
                      <a:pPr marL="0" algn="ctr" defTabSz="914400" rtl="0" eaLnBrk="1" fontAlgn="b" latinLnBrk="0" hangingPunct="1">
                        <a:lnSpc>
                          <a:spcPct val="150000"/>
                        </a:lnSpc>
                        <a:spcAft>
                          <a:spcPts val="0"/>
                        </a:spcAft>
                      </a:pPr>
                      <a:r>
                        <a:rPr lang="ca-ES" sz="1100" kern="1200" dirty="0" smtClean="0">
                          <a:solidFill>
                            <a:schemeClr val="dk1"/>
                          </a:solidFill>
                          <a:effectLst/>
                          <a:latin typeface="+mn-lt"/>
                          <a:ea typeface="+mn-ea"/>
                          <a:cs typeface="+mn-cs"/>
                        </a:rPr>
                        <a:t>14.615</a:t>
                      </a:r>
                      <a:endParaRPr lang="ca-ES" sz="1100"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marL="0" algn="ctr" defTabSz="914400" rtl="0" eaLnBrk="1" latinLnBrk="0" hangingPunct="1">
                        <a:lnSpc>
                          <a:spcPct val="150000"/>
                        </a:lnSpc>
                        <a:spcAft>
                          <a:spcPts val="0"/>
                        </a:spcAft>
                      </a:pPr>
                      <a:r>
                        <a:rPr lang="ca-ES" sz="1100" kern="1200" dirty="0">
                          <a:solidFill>
                            <a:schemeClr val="dk1"/>
                          </a:solidFill>
                          <a:effectLst/>
                          <a:latin typeface="+mn-lt"/>
                          <a:ea typeface="+mn-ea"/>
                          <a:cs typeface="+mn-cs"/>
                        </a:rPr>
                        <a:t>0.52%</a:t>
                      </a:r>
                    </a:p>
                  </a:txBody>
                  <a:tcPr marL="68580" marR="68580" marT="0" marB="0">
                    <a:solidFill>
                      <a:schemeClr val="bg1">
                        <a:lumMod val="95000"/>
                      </a:schemeClr>
                    </a:solidFill>
                  </a:tcPr>
                </a:tc>
                <a:extLst>
                  <a:ext uri="{0D108BD9-81ED-4DB2-BD59-A6C34878D82A}">
                    <a16:rowId xmlns:a16="http://schemas.microsoft.com/office/drawing/2014/main" val="10008"/>
                  </a:ext>
                </a:extLst>
              </a:tr>
              <a:tr h="190500">
                <a:tc>
                  <a:txBody>
                    <a:bodyPr/>
                    <a:lstStyle/>
                    <a:p>
                      <a:pPr algn="ctr">
                        <a:lnSpc>
                          <a:spcPct val="150000"/>
                        </a:lnSpc>
                        <a:spcAft>
                          <a:spcPts val="0"/>
                        </a:spcAft>
                      </a:pPr>
                      <a:r>
                        <a:rPr lang="ca-ES" sz="1100" dirty="0" smtClean="0">
                          <a:solidFill>
                            <a:schemeClr val="tx1"/>
                          </a:solidFill>
                          <a:effectLst/>
                          <a:latin typeface="Arial"/>
                          <a:ea typeface="Times New Roman"/>
                          <a:cs typeface="Times New Roman"/>
                        </a:rPr>
                        <a:t>(...)</a:t>
                      </a:r>
                      <a:endParaRPr lang="ca-ES" sz="1100" dirty="0">
                        <a:solidFill>
                          <a:schemeClr val="tx1"/>
                        </a:solidFill>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algn="ctr">
                        <a:lnSpc>
                          <a:spcPct val="150000"/>
                        </a:lnSpc>
                        <a:spcAft>
                          <a:spcPts val="0"/>
                        </a:spcAft>
                      </a:pPr>
                      <a:endParaRPr lang="ca-ES" sz="1100" dirty="0">
                        <a:effectLst/>
                        <a:latin typeface="Arial"/>
                        <a:ea typeface="Times New Roman"/>
                        <a:cs typeface="Times New Roman"/>
                      </a:endParaRPr>
                    </a:p>
                  </a:txBody>
                  <a:tcPr marL="68580" marR="68580" marT="0" marB="0">
                    <a:solidFill>
                      <a:schemeClr val="bg1">
                        <a:lumMod val="95000"/>
                      </a:schemeClr>
                    </a:solidFill>
                  </a:tcPr>
                </a:tc>
                <a:tc>
                  <a:txBody>
                    <a:bodyPr/>
                    <a:lstStyle/>
                    <a:p>
                      <a:pPr algn="ctr"/>
                      <a:endParaRPr lang="ca-ES" dirty="0"/>
                    </a:p>
                  </a:txBody>
                  <a:tcPr marL="68580" marR="68580" marT="0" marB="0">
                    <a:solidFill>
                      <a:schemeClr val="bg1">
                        <a:lumMod val="95000"/>
                      </a:schemeClr>
                    </a:solidFill>
                  </a:tcPr>
                </a:tc>
                <a:tc>
                  <a:txBody>
                    <a:bodyPr/>
                    <a:lstStyle/>
                    <a:p>
                      <a:pPr algn="ctr">
                        <a:lnSpc>
                          <a:spcPct val="150000"/>
                        </a:lnSpc>
                        <a:spcAft>
                          <a:spcPts val="0"/>
                        </a:spcAft>
                      </a:pPr>
                      <a:endParaRPr lang="ca-ES" sz="1100" dirty="0">
                        <a:effectLst/>
                        <a:latin typeface="Arial"/>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9"/>
                  </a:ext>
                </a:extLst>
              </a:tr>
            </a:tbl>
          </a:graphicData>
        </a:graphic>
      </p:graphicFrame>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9" name="QuadreDeText 8"/>
          <p:cNvSpPr txBox="1"/>
          <p:nvPr/>
        </p:nvSpPr>
        <p:spPr>
          <a:xfrm>
            <a:off x="2044597" y="5383857"/>
            <a:ext cx="5106814" cy="600164"/>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La cobertura a la demarcació de Girona continua sent substancialment més baixa que la mitjana de Catalunya (0.45% respecte 3.70%). Les comarques de la Garrotxa, Cerdanya i Pla de l’Estany es mantenen amb una cobertura propera a zero.</a:t>
            </a:r>
            <a:endParaRPr lang="ca-ES" sz="1100" dirty="0"/>
          </a:p>
        </p:txBody>
      </p:sp>
    </p:spTree>
    <p:extLst>
      <p:ext uri="{BB962C8B-B14F-4D97-AF65-F5344CB8AC3E}">
        <p14:creationId xmlns:p14="http://schemas.microsoft.com/office/powerpoint/2010/main" val="2627603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tg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781840"/>
            <a:ext cx="3816424" cy="3943534"/>
          </a:xfrm>
          <a:prstGeom prst="rect">
            <a:avLst/>
          </a:prstGeom>
        </p:spPr>
      </p:pic>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4</a:t>
            </a:r>
            <a:r>
              <a:rPr kumimoji="0" lang="ca-ES" b="1" i="0" u="none" strike="noStrike" cap="none" normalizeH="0" baseline="0" dirty="0" smtClean="0">
                <a:ln>
                  <a:noFill/>
                </a:ln>
                <a:solidFill>
                  <a:schemeClr val="bg1"/>
                </a:solidFill>
                <a:effectLst/>
                <a:latin typeface="Arial" pitchFamily="34" charset="0"/>
                <a:cs typeface="Arial" pitchFamily="34" charset="0"/>
              </a:rPr>
              <a:t> – Distribució territorial (</a:t>
            </a:r>
            <a:r>
              <a:rPr kumimoji="0" lang="ca-ES" b="1" i="0" u="none" strike="noStrike" cap="none" normalizeH="0" baseline="0" dirty="0" err="1" smtClean="0">
                <a:ln>
                  <a:noFill/>
                </a:ln>
                <a:solidFill>
                  <a:schemeClr val="bg1"/>
                </a:solidFill>
                <a:effectLst/>
                <a:latin typeface="Arial" pitchFamily="34" charset="0"/>
                <a:cs typeface="Arial" pitchFamily="34" charset="0"/>
              </a:rPr>
              <a:t>Cont</a:t>
            </a:r>
            <a:r>
              <a:rPr kumimoji="0" lang="ca-ES" b="1" i="0" u="none" strike="noStrike" cap="none" normalizeH="0" baseline="0" dirty="0" smtClean="0">
                <a:ln>
                  <a:noFill/>
                </a:ln>
                <a:solidFill>
                  <a:schemeClr val="bg1"/>
                </a:solidFill>
                <a:effectLst/>
                <a:latin typeface="Arial" pitchFamily="34" charset="0"/>
                <a:cs typeface="Arial" pitchFamily="34" charset="0"/>
              </a:rPr>
              <a:t>.)</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pic>
        <p:nvPicPr>
          <p:cNvPr id="65" name="Imatge 64" descr="C:\Users\federico\Documents\PAO\cobertura_municipio.png"/>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64635"/>
            <a:ext cx="3733800" cy="3824605"/>
          </a:xfrm>
          <a:prstGeom prst="rect">
            <a:avLst/>
          </a:prstGeom>
          <a:noFill/>
          <a:ln>
            <a:noFill/>
          </a:ln>
        </p:spPr>
      </p:pic>
      <p:sp>
        <p:nvSpPr>
          <p:cNvPr id="28" name="Rectangle 27"/>
          <p:cNvSpPr/>
          <p:nvPr/>
        </p:nvSpPr>
        <p:spPr>
          <a:xfrm>
            <a:off x="3117584" y="4154915"/>
            <a:ext cx="136815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QuadreDeText 9"/>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1" name="QuadreDeText 10"/>
          <p:cNvSpPr txBox="1"/>
          <p:nvPr/>
        </p:nvSpPr>
        <p:spPr>
          <a:xfrm>
            <a:off x="3209602" y="5733256"/>
            <a:ext cx="5106814" cy="600164"/>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El Ripollès i l’Alt Urgell són les dues comarques  en què la cobertura supera el 15%.  Per contra, es mantenen sense participants  la Vall d’Aran,  l’Alta Ribagorça, la Garrotxa,  el Solsonès,  la Terra Alta i la Ribera d’Ebre.</a:t>
            </a:r>
            <a:endParaRPr lang="ca-ES" sz="1100" dirty="0"/>
          </a:p>
        </p:txBody>
      </p:sp>
    </p:spTree>
    <p:extLst>
      <p:ext uri="{BB962C8B-B14F-4D97-AF65-F5344CB8AC3E}">
        <p14:creationId xmlns:p14="http://schemas.microsoft.com/office/powerpoint/2010/main" val="2214473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5</a:t>
            </a:r>
            <a:r>
              <a:rPr kumimoji="0" lang="ca-ES" b="1" i="0" u="none" strike="noStrike" cap="none" normalizeH="0" baseline="0" dirty="0" smtClean="0">
                <a:ln>
                  <a:noFill/>
                </a:ln>
                <a:solidFill>
                  <a:schemeClr val="bg1"/>
                </a:solidFill>
                <a:effectLst/>
                <a:latin typeface="Arial" pitchFamily="34" charset="0"/>
                <a:cs typeface="Arial" pitchFamily="34" charset="0"/>
              </a:rPr>
              <a:t> – Característiques dels</a:t>
            </a:r>
            <a:r>
              <a:rPr kumimoji="0" lang="ca-ES" b="1" i="0" u="none" strike="noStrike" cap="none" normalizeH="0" dirty="0" smtClean="0">
                <a:ln>
                  <a:noFill/>
                </a:ln>
                <a:solidFill>
                  <a:schemeClr val="bg1"/>
                </a:solidFill>
                <a:effectLst/>
                <a:latin typeface="Arial" pitchFamily="34" charset="0"/>
                <a:cs typeface="Arial" pitchFamily="34" charset="0"/>
              </a:rPr>
              <a:t> participants</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graphicFrame>
        <p:nvGraphicFramePr>
          <p:cNvPr id="4" name="Taula 3"/>
          <p:cNvGraphicFramePr>
            <a:graphicFrameLocks noGrp="1"/>
          </p:cNvGraphicFramePr>
          <p:nvPr>
            <p:extLst>
              <p:ext uri="{D42A27DB-BD31-4B8C-83A1-F6EECF244321}">
                <p14:modId xmlns:p14="http://schemas.microsoft.com/office/powerpoint/2010/main" val="375250583"/>
              </p:ext>
            </p:extLst>
          </p:nvPr>
        </p:nvGraphicFramePr>
        <p:xfrm>
          <a:off x="539552" y="1508720"/>
          <a:ext cx="4032449" cy="4224543"/>
        </p:xfrm>
        <a:graphic>
          <a:graphicData uri="http://schemas.openxmlformats.org/drawingml/2006/table">
            <a:tbl>
              <a:tblPr firstRow="1" firstCol="1" bandRow="1"/>
              <a:tblGrid>
                <a:gridCol w="2016225">
                  <a:extLst>
                    <a:ext uri="{9D8B030D-6E8A-4147-A177-3AD203B41FA5}">
                      <a16:colId xmlns:a16="http://schemas.microsoft.com/office/drawing/2014/main" val="20000"/>
                    </a:ext>
                  </a:extLst>
                </a:gridCol>
                <a:gridCol w="797244">
                  <a:extLst>
                    <a:ext uri="{9D8B030D-6E8A-4147-A177-3AD203B41FA5}">
                      <a16:colId xmlns:a16="http://schemas.microsoft.com/office/drawing/2014/main" val="20001"/>
                    </a:ext>
                  </a:extLst>
                </a:gridCol>
                <a:gridCol w="619820">
                  <a:extLst>
                    <a:ext uri="{9D8B030D-6E8A-4147-A177-3AD203B41FA5}">
                      <a16:colId xmlns:a16="http://schemas.microsoft.com/office/drawing/2014/main" val="20002"/>
                    </a:ext>
                  </a:extLst>
                </a:gridCol>
                <a:gridCol w="599160">
                  <a:extLst>
                    <a:ext uri="{9D8B030D-6E8A-4147-A177-3AD203B41FA5}">
                      <a16:colId xmlns:a16="http://schemas.microsoft.com/office/drawing/2014/main" val="20003"/>
                    </a:ext>
                  </a:extLst>
                </a:gridCol>
              </a:tblGrid>
              <a:tr h="528067">
                <a:tc>
                  <a:txBody>
                    <a:bodyPr/>
                    <a:lstStyle/>
                    <a:p>
                      <a:pPr algn="ctr"/>
                      <a:endParaRPr lang="ca-ES" sz="1000" dirty="0">
                        <a:effectLst/>
                        <a:latin typeface="Arial"/>
                        <a:cs typeface="Times New Roman"/>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Participants </a:t>
                      </a:r>
                      <a:r>
                        <a:rPr lang="ca-ES" sz="900" b="1" kern="1200" dirty="0" smtClean="0">
                          <a:solidFill>
                            <a:schemeClr val="lt1"/>
                          </a:solidFill>
                          <a:effectLst/>
                          <a:latin typeface="Arial" pitchFamily="34" charset="0"/>
                          <a:ea typeface="+mn-ea"/>
                          <a:cs typeface="Arial" pitchFamily="34" charset="0"/>
                        </a:rPr>
                        <a:t>programa</a:t>
                      </a:r>
                      <a:endParaRPr lang="ca-ES" sz="900" b="1" kern="1200" dirty="0">
                        <a:solidFill>
                          <a:schemeClr val="lt1"/>
                        </a:solidFill>
                        <a:effectLst/>
                        <a:latin typeface="Arial" pitchFamily="34" charset="0"/>
                        <a:ea typeface="+mn-ea"/>
                        <a:cs typeface="Arial" pitchFamily="34" charset="0"/>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Població General</a:t>
                      </a: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Població </a:t>
                      </a:r>
                      <a:r>
                        <a:rPr lang="ca-ES" sz="900" b="1" kern="1200" dirty="0" smtClean="0">
                          <a:solidFill>
                            <a:schemeClr val="lt1"/>
                          </a:solidFill>
                          <a:effectLst/>
                          <a:latin typeface="Arial" pitchFamily="34" charset="0"/>
                          <a:ea typeface="+mn-ea"/>
                          <a:cs typeface="Arial" pitchFamily="34" charset="0"/>
                        </a:rPr>
                        <a:t>diana</a:t>
                      </a:r>
                      <a:endParaRPr lang="ca-ES" sz="900" b="1" kern="1200" dirty="0">
                        <a:solidFill>
                          <a:schemeClr val="lt1"/>
                        </a:solidFill>
                        <a:effectLst/>
                        <a:latin typeface="Arial" pitchFamily="34" charset="0"/>
                        <a:ea typeface="+mn-ea"/>
                        <a:cs typeface="Arial" pitchFamily="34" charset="0"/>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extLst>
                  <a:ext uri="{0D108BD9-81ED-4DB2-BD59-A6C34878D82A}">
                    <a16:rowId xmlns:a16="http://schemas.microsoft.com/office/drawing/2014/main" val="10000"/>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Home</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68.6%</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55.5%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59.9%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Edat</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20.2</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21.1</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21.3</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Nacionalitat espanyola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71.3%</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76.1%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4F81BD"/>
                          </a:solidFill>
                          <a:effectLst/>
                          <a:latin typeface="Calibri"/>
                          <a:ea typeface="Times New Roman"/>
                          <a:cs typeface="Times New Roman"/>
                        </a:rPr>
                        <a:t>58.9%</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Discapacitat</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1.0%</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1.4%</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Sense ESO</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88.4%</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39.9%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100.0%</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Anglès</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14.1%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30.5%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13.3%</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Català</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83.7%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76.1%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4F81BD"/>
                          </a:solidFill>
                          <a:effectLst/>
                          <a:latin typeface="Calibri"/>
                          <a:ea typeface="Times New Roman"/>
                          <a:cs typeface="Times New Roman"/>
                        </a:rPr>
                        <a:t>65.7%</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Experiència laboral prèvia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63.0%</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71.1%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66.7%</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Prestació d'atur</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19.9%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34.4%</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33.6%</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Jornada parcial</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0.7%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1.7%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0.8%</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Jornada Completa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0.9%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0.9%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0.8%</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1"/>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Àmbit Demanda Municipal</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4.7%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3.1%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3.8%</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2"/>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Àmbit Demanda Comarcal</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62.9%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65.0%</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66.2%</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3"/>
                  </a:ext>
                </a:extLst>
              </a:tr>
              <a:tr h="264034">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Àmbit Demanda Província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84.1%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86.5%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87.7%</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4"/>
                  </a:ext>
                </a:extLst>
              </a:tr>
            </a:tbl>
          </a:graphicData>
        </a:graphic>
      </p:graphicFrame>
      <p:graphicFrame>
        <p:nvGraphicFramePr>
          <p:cNvPr id="16" name="Taula 15"/>
          <p:cNvGraphicFramePr>
            <a:graphicFrameLocks noGrp="1"/>
          </p:cNvGraphicFramePr>
          <p:nvPr>
            <p:extLst>
              <p:ext uri="{D42A27DB-BD31-4B8C-83A1-F6EECF244321}">
                <p14:modId xmlns:p14="http://schemas.microsoft.com/office/powerpoint/2010/main" val="4273035723"/>
              </p:ext>
            </p:extLst>
          </p:nvPr>
        </p:nvGraphicFramePr>
        <p:xfrm>
          <a:off x="4644007" y="1508744"/>
          <a:ext cx="4079419" cy="4224512"/>
        </p:xfrm>
        <a:graphic>
          <a:graphicData uri="http://schemas.openxmlformats.org/drawingml/2006/table">
            <a:tbl>
              <a:tblPr firstRow="1" firstCol="1" bandRow="1"/>
              <a:tblGrid>
                <a:gridCol w="2086577">
                  <a:extLst>
                    <a:ext uri="{9D8B030D-6E8A-4147-A177-3AD203B41FA5}">
                      <a16:colId xmlns:a16="http://schemas.microsoft.com/office/drawing/2014/main" val="20000"/>
                    </a:ext>
                  </a:extLst>
                </a:gridCol>
                <a:gridCol w="759663">
                  <a:extLst>
                    <a:ext uri="{9D8B030D-6E8A-4147-A177-3AD203B41FA5}">
                      <a16:colId xmlns:a16="http://schemas.microsoft.com/office/drawing/2014/main" val="20001"/>
                    </a:ext>
                  </a:extLst>
                </a:gridCol>
                <a:gridCol w="627040">
                  <a:extLst>
                    <a:ext uri="{9D8B030D-6E8A-4147-A177-3AD203B41FA5}">
                      <a16:colId xmlns:a16="http://schemas.microsoft.com/office/drawing/2014/main" val="20002"/>
                    </a:ext>
                  </a:extLst>
                </a:gridCol>
                <a:gridCol w="606139">
                  <a:extLst>
                    <a:ext uri="{9D8B030D-6E8A-4147-A177-3AD203B41FA5}">
                      <a16:colId xmlns:a16="http://schemas.microsoft.com/office/drawing/2014/main" val="20003"/>
                    </a:ext>
                  </a:extLst>
                </a:gridCol>
              </a:tblGrid>
              <a:tr h="528064">
                <a:tc>
                  <a:txBody>
                    <a:bodyPr/>
                    <a:lstStyle/>
                    <a:p>
                      <a:pPr algn="ctr"/>
                      <a:endParaRPr lang="ca-ES" sz="1000" dirty="0">
                        <a:effectLst/>
                        <a:latin typeface="Arial"/>
                        <a:cs typeface="Times New Roman"/>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Participants </a:t>
                      </a:r>
                      <a:r>
                        <a:rPr lang="ca-ES" sz="900" b="1" kern="1200" dirty="0" smtClean="0">
                          <a:solidFill>
                            <a:schemeClr val="lt1"/>
                          </a:solidFill>
                          <a:effectLst/>
                          <a:latin typeface="Arial" pitchFamily="34" charset="0"/>
                          <a:ea typeface="+mn-ea"/>
                          <a:cs typeface="Arial" pitchFamily="34" charset="0"/>
                        </a:rPr>
                        <a:t>programa</a:t>
                      </a:r>
                      <a:endParaRPr lang="ca-ES" sz="900" b="1" kern="1200" dirty="0">
                        <a:solidFill>
                          <a:schemeClr val="lt1"/>
                        </a:solidFill>
                        <a:effectLst/>
                        <a:latin typeface="Arial" pitchFamily="34" charset="0"/>
                        <a:ea typeface="+mn-ea"/>
                        <a:cs typeface="Arial" pitchFamily="34" charset="0"/>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Població General</a:t>
                      </a: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tc>
                  <a:txBody>
                    <a:bodyPr/>
                    <a:lstStyle/>
                    <a:p>
                      <a:pPr marL="0" algn="ctr" defTabSz="914400" rtl="0" eaLnBrk="1" latinLnBrk="0" hangingPunct="1">
                        <a:lnSpc>
                          <a:spcPct val="100000"/>
                        </a:lnSpc>
                        <a:spcAft>
                          <a:spcPts val="0"/>
                        </a:spcAft>
                      </a:pPr>
                      <a:r>
                        <a:rPr lang="ca-ES" sz="900" b="1" kern="1200" dirty="0">
                          <a:solidFill>
                            <a:schemeClr val="lt1"/>
                          </a:solidFill>
                          <a:effectLst/>
                          <a:latin typeface="Arial" pitchFamily="34" charset="0"/>
                          <a:ea typeface="+mn-ea"/>
                          <a:cs typeface="Arial" pitchFamily="34" charset="0"/>
                        </a:rPr>
                        <a:t>Població </a:t>
                      </a:r>
                      <a:r>
                        <a:rPr lang="ca-ES" sz="900" b="1" kern="1200" dirty="0" smtClean="0">
                          <a:solidFill>
                            <a:schemeClr val="lt1"/>
                          </a:solidFill>
                          <a:effectLst/>
                          <a:latin typeface="Arial" pitchFamily="34" charset="0"/>
                          <a:ea typeface="+mn-ea"/>
                          <a:cs typeface="Arial" pitchFamily="34" charset="0"/>
                        </a:rPr>
                        <a:t>diana</a:t>
                      </a:r>
                      <a:endParaRPr lang="ca-ES" sz="900" b="1" kern="1200" dirty="0">
                        <a:solidFill>
                          <a:schemeClr val="lt1"/>
                        </a:solidFill>
                        <a:effectLst/>
                        <a:latin typeface="Arial" pitchFamily="34" charset="0"/>
                        <a:ea typeface="+mn-ea"/>
                        <a:cs typeface="Arial" pitchFamily="34" charset="0"/>
                      </a:endParaRPr>
                    </a:p>
                  </a:txBody>
                  <a:tcPr marL="41145" marR="41145"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0A1E"/>
                    </a:solidFill>
                  </a:tcPr>
                </a:tc>
                <a:extLst>
                  <a:ext uri="{0D108BD9-81ED-4DB2-BD59-A6C34878D82A}">
                    <a16:rowId xmlns:a16="http://schemas.microsoft.com/office/drawing/2014/main" val="10000"/>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Menys de 3 mesos a l'atur</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61.5%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60.5%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51.9%</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Entre 3 mesos i 12 mesos a l'atur</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30.5%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30.8%</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36.1%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Més de 12 meses a l'atur</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8.0%</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8.8%</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12.0%</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Només una ocupació demanada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000000"/>
                          </a:solidFill>
                          <a:effectLst/>
                          <a:latin typeface="Calibri"/>
                          <a:ea typeface="Times New Roman"/>
                          <a:cs typeface="Times New Roman"/>
                        </a:rPr>
                        <a:t>20.9%</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31.7%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30.5%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Província de Barcelona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61.1%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69.6%</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67.8%</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Província de Girona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10.6%</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12.2%</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13.1%</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Província de Lleida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9.7%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4F81BD"/>
                          </a:solidFill>
                          <a:effectLst/>
                          <a:latin typeface="Calibri"/>
                          <a:ea typeface="Times New Roman"/>
                          <a:cs typeface="Times New Roman"/>
                        </a:rPr>
                        <a:t>5.5%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5.6%</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Província de Tarragona</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18.6%</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4F81BD"/>
                          </a:solidFill>
                          <a:effectLst/>
                          <a:latin typeface="Calibri"/>
                          <a:ea typeface="Times New Roman"/>
                          <a:cs typeface="Times New Roman"/>
                        </a:rPr>
                        <a:t>12.7%</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13.4%</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 menys de mil </a:t>
                      </a:r>
                      <a:r>
                        <a:rPr lang="ca-ES" sz="1000" dirty="0" err="1">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1.5%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1.2%</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d'entre mil i 5 mil </a:t>
                      </a:r>
                      <a:r>
                        <a:rPr lang="ca-ES" sz="1000" dirty="0" err="1">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7.4%</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6.5%</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5.5%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d'entre 5 mil i 20 mil </a:t>
                      </a:r>
                      <a:r>
                        <a:rPr lang="ca-ES" sz="1000" dirty="0" err="1">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17.4%</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BFBFBF"/>
                          </a:solidFill>
                          <a:effectLst/>
                          <a:latin typeface="Calibri"/>
                          <a:ea typeface="Times New Roman"/>
                          <a:cs typeface="Times New Roman"/>
                        </a:rPr>
                        <a:t>18.6%</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17.1%</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1"/>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d'entre 20 mil i 75 mil </a:t>
                      </a:r>
                      <a:r>
                        <a:rPr lang="ca-ES" sz="1000" dirty="0" err="1">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42.7%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27.7%</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4F81BD"/>
                          </a:solidFill>
                          <a:effectLst/>
                          <a:latin typeface="Calibri"/>
                          <a:ea typeface="Times New Roman"/>
                          <a:cs typeface="Times New Roman"/>
                        </a:rPr>
                        <a:t>28.6%</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2"/>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d'entre 75 mil i 150 mil </a:t>
                      </a:r>
                      <a:r>
                        <a:rPr lang="ca-ES" sz="1000" dirty="0" err="1">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19.6%</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4F81BD"/>
                          </a:solidFill>
                          <a:effectLst/>
                          <a:latin typeface="Calibri"/>
                          <a:ea typeface="Times New Roman"/>
                          <a:cs typeface="Times New Roman"/>
                        </a:rPr>
                        <a:t>16.5%</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BFBFBF"/>
                          </a:solidFill>
                          <a:effectLst/>
                          <a:latin typeface="Calibri"/>
                          <a:ea typeface="Times New Roman"/>
                          <a:cs typeface="Times New Roman"/>
                        </a:rPr>
                        <a:t>18.3%</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3"/>
                  </a:ext>
                </a:extLst>
              </a:tr>
              <a:tr h="264032">
                <a:tc>
                  <a:txBody>
                    <a:bodyPr/>
                    <a:lstStyle/>
                    <a:p>
                      <a:pPr algn="l">
                        <a:lnSpc>
                          <a:spcPct val="150000"/>
                        </a:lnSpc>
                        <a:spcAft>
                          <a:spcPts val="0"/>
                        </a:spcAft>
                      </a:pPr>
                      <a:r>
                        <a:rPr lang="ca-ES" sz="1000" dirty="0">
                          <a:solidFill>
                            <a:srgbClr val="000000"/>
                          </a:solidFill>
                          <a:effectLst/>
                          <a:latin typeface="Calibri"/>
                          <a:ea typeface="Times New Roman"/>
                          <a:cs typeface="Times New Roman"/>
                        </a:rPr>
                        <a:t>Municipi de més de 150 mil </a:t>
                      </a:r>
                      <a:r>
                        <a:rPr lang="ca-ES" sz="1000" dirty="0" err="1" smtClean="0">
                          <a:solidFill>
                            <a:srgbClr val="000000"/>
                          </a:solidFill>
                          <a:effectLst/>
                          <a:latin typeface="Calibri"/>
                          <a:ea typeface="Times New Roman"/>
                          <a:cs typeface="Times New Roman"/>
                        </a:rPr>
                        <a:t>hab</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000000"/>
                          </a:solidFill>
                          <a:effectLst/>
                          <a:latin typeface="Calibri"/>
                          <a:ea typeface="Times New Roman"/>
                          <a:cs typeface="Times New Roman"/>
                        </a:rPr>
                        <a:t>11.2%</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a:solidFill>
                            <a:srgbClr val="C0504D"/>
                          </a:solidFill>
                          <a:effectLst/>
                          <a:latin typeface="Calibri"/>
                          <a:ea typeface="Times New Roman"/>
                          <a:cs typeface="Times New Roman"/>
                        </a:rPr>
                        <a:t>29.2%</a:t>
                      </a:r>
                      <a:endParaRPr lang="ca-ES" sz="100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tc>
                  <a:txBody>
                    <a:bodyPr/>
                    <a:lstStyle/>
                    <a:p>
                      <a:pPr algn="r">
                        <a:lnSpc>
                          <a:spcPct val="150000"/>
                        </a:lnSpc>
                        <a:spcAft>
                          <a:spcPts val="0"/>
                        </a:spcAft>
                      </a:pPr>
                      <a:r>
                        <a:rPr lang="ca-ES" sz="1000" dirty="0">
                          <a:solidFill>
                            <a:srgbClr val="C0504D"/>
                          </a:solidFill>
                          <a:effectLst/>
                          <a:latin typeface="Calibri"/>
                          <a:ea typeface="Times New Roman"/>
                          <a:cs typeface="Times New Roman"/>
                        </a:rPr>
                        <a:t>29.3%</a:t>
                      </a:r>
                      <a:endParaRPr lang="ca-ES" sz="1000" dirty="0">
                        <a:effectLst/>
                        <a:latin typeface="Arial"/>
                        <a:ea typeface="Times New Roman"/>
                        <a:cs typeface="Times New Roman"/>
                      </a:endParaRPr>
                    </a:p>
                  </a:txBody>
                  <a:tcPr marL="41145" marR="4114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14"/>
                  </a:ext>
                </a:extLst>
              </a:tr>
            </a:tbl>
          </a:graphicData>
        </a:graphic>
      </p:graphicFrame>
      <p:sp>
        <p:nvSpPr>
          <p:cNvPr id="9" name="Rectangle 8"/>
          <p:cNvSpPr/>
          <p:nvPr/>
        </p:nvSpPr>
        <p:spPr>
          <a:xfrm>
            <a:off x="539552" y="5661248"/>
            <a:ext cx="8208912" cy="400110"/>
          </a:xfrm>
          <a:prstGeom prst="rect">
            <a:avLst/>
          </a:prstGeom>
        </p:spPr>
        <p:txBody>
          <a:bodyPr wrap="square">
            <a:spAutoFit/>
          </a:bodyPr>
          <a:lstStyle/>
          <a:p>
            <a:r>
              <a:rPr lang="ca-ES" sz="1000" dirty="0"/>
              <a:t>Nota: Les xifres en blau signifiquen que hi ha una diferència significativa a favor dels participants. Les xifres en vermell indiquen una </a:t>
            </a:r>
            <a:r>
              <a:rPr lang="ca-ES" sz="1000" dirty="0" smtClean="0"/>
              <a:t>diferència </a:t>
            </a:r>
            <a:r>
              <a:rPr lang="ca-ES" sz="1000" dirty="0"/>
              <a:t>significativa a favor del grup de comparació i les xifres en gris indiquen que la diferència no és significativa</a:t>
            </a:r>
          </a:p>
        </p:txBody>
      </p:sp>
      <p:sp>
        <p:nvSpPr>
          <p:cNvPr id="10" name="QuadreDeText 9"/>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1" name="QuadreDeText 10"/>
          <p:cNvSpPr txBox="1"/>
          <p:nvPr/>
        </p:nvSpPr>
        <p:spPr>
          <a:xfrm>
            <a:off x="1115616" y="6069196"/>
            <a:ext cx="7128792" cy="600164"/>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Els participants són un grup relativament més masculí, jove, de nacionalitat espanyola,  amb coneixements de català, sense dret a prestació d’atur i aturats recents que el conjunt de la població diana. Igualment, destaca que només el 88.4% compleixen el requisit de no disposar del títol d’ESO.</a:t>
            </a:r>
            <a:endParaRPr lang="ca-ES" sz="1100" dirty="0"/>
          </a:p>
        </p:txBody>
      </p:sp>
    </p:spTree>
    <p:extLst>
      <p:ext uri="{BB962C8B-B14F-4D97-AF65-F5344CB8AC3E}">
        <p14:creationId xmlns:p14="http://schemas.microsoft.com/office/powerpoint/2010/main" val="337891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5</a:t>
            </a:r>
            <a:r>
              <a:rPr kumimoji="0" lang="ca-ES" b="1" i="0" u="none" strike="noStrike" cap="none" normalizeH="0" baseline="0" dirty="0" smtClean="0">
                <a:ln>
                  <a:noFill/>
                </a:ln>
                <a:solidFill>
                  <a:schemeClr val="bg1"/>
                </a:solidFill>
                <a:effectLst/>
                <a:latin typeface="Arial" pitchFamily="34" charset="0"/>
                <a:cs typeface="Arial" pitchFamily="34" charset="0"/>
              </a:rPr>
              <a:t> – Característiques dels</a:t>
            </a:r>
            <a:r>
              <a:rPr kumimoji="0" lang="ca-ES" b="1" i="0" u="none" strike="noStrike" cap="none" normalizeH="0" dirty="0" smtClean="0">
                <a:ln>
                  <a:noFill/>
                </a:ln>
                <a:solidFill>
                  <a:schemeClr val="bg1"/>
                </a:solidFill>
                <a:effectLst/>
                <a:latin typeface="Arial" pitchFamily="34" charset="0"/>
                <a:cs typeface="Arial" pitchFamily="34" charset="0"/>
              </a:rPr>
              <a:t> participants (</a:t>
            </a:r>
            <a:r>
              <a:rPr kumimoji="0" lang="ca-ES" b="1" i="0" u="none" strike="noStrike" cap="none" normalizeH="0" dirty="0" err="1" smtClean="0">
                <a:ln>
                  <a:noFill/>
                </a:ln>
                <a:solidFill>
                  <a:schemeClr val="bg1"/>
                </a:solidFill>
                <a:effectLst/>
                <a:latin typeface="Arial" pitchFamily="34" charset="0"/>
                <a:cs typeface="Arial" pitchFamily="34" charset="0"/>
              </a:rPr>
              <a:t>Cont</a:t>
            </a:r>
            <a:r>
              <a:rPr kumimoji="0" lang="ca-ES" b="1" i="0" u="none" strike="noStrike" cap="none" normalizeH="0" dirty="0" smtClean="0">
                <a:ln>
                  <a:noFill/>
                </a:ln>
                <a:solidFill>
                  <a:schemeClr val="bg1"/>
                </a:solidFill>
                <a:effectLst/>
                <a:latin typeface="Arial" pitchFamily="34" charset="0"/>
                <a:cs typeface="Arial" pitchFamily="34" charset="0"/>
              </a:rPr>
              <a:t>.)</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5" name="Agrupa 4"/>
          <p:cNvGrpSpPr/>
          <p:nvPr/>
        </p:nvGrpSpPr>
        <p:grpSpPr>
          <a:xfrm>
            <a:off x="2051720" y="1628800"/>
            <a:ext cx="5105400" cy="5010150"/>
            <a:chOff x="1979712" y="1443186"/>
            <a:chExt cx="5105400" cy="5010150"/>
          </a:xfrm>
        </p:grpSpPr>
        <p:graphicFrame>
          <p:nvGraphicFramePr>
            <p:cNvPr id="17" name="Gràfic 16"/>
            <p:cNvGraphicFramePr/>
            <p:nvPr>
              <p:extLst>
                <p:ext uri="{D42A27DB-BD31-4B8C-83A1-F6EECF244321}">
                  <p14:modId xmlns:p14="http://schemas.microsoft.com/office/powerpoint/2010/main" val="1723091325"/>
                </p:ext>
              </p:extLst>
            </p:nvPr>
          </p:nvGraphicFramePr>
          <p:xfrm>
            <a:off x="2513112" y="1443186"/>
            <a:ext cx="4572000" cy="2581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àfic 17"/>
            <p:cNvGraphicFramePr/>
            <p:nvPr>
              <p:extLst>
                <p:ext uri="{D42A27DB-BD31-4B8C-83A1-F6EECF244321}">
                  <p14:modId xmlns:p14="http://schemas.microsoft.com/office/powerpoint/2010/main" val="4242309004"/>
                </p:ext>
              </p:extLst>
            </p:nvPr>
          </p:nvGraphicFramePr>
          <p:xfrm>
            <a:off x="1979712" y="3376761"/>
            <a:ext cx="5105400" cy="3076575"/>
          </p:xfrm>
          <a:graphic>
            <a:graphicData uri="http://schemas.openxmlformats.org/drawingml/2006/chart">
              <c:chart xmlns:c="http://schemas.openxmlformats.org/drawingml/2006/chart" xmlns:r="http://schemas.openxmlformats.org/officeDocument/2006/relationships" r:id="rId4"/>
            </a:graphicData>
          </a:graphic>
        </p:graphicFrame>
      </p:grpSp>
      <p:sp>
        <p:nvSpPr>
          <p:cNvPr id="12" name="Rectangle 11"/>
          <p:cNvSpPr>
            <a:spLocks/>
          </p:cNvSpPr>
          <p:nvPr/>
        </p:nvSpPr>
        <p:spPr bwMode="auto">
          <a:xfrm>
            <a:off x="303529" y="1340768"/>
            <a:ext cx="8588951" cy="518457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20" name="Rectangle 19"/>
          <p:cNvSpPr>
            <a:spLocks/>
          </p:cNvSpPr>
          <p:nvPr/>
        </p:nvSpPr>
        <p:spPr bwMode="auto">
          <a:xfrm>
            <a:off x="4276800" y="1412776"/>
            <a:ext cx="2018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rgbClr val="C00000"/>
                </a:solidFill>
              </a:rPr>
              <a:t>Determinants de la selecció</a:t>
            </a:r>
            <a:endParaRPr lang="ca-ES" sz="1400" b="1" dirty="0" smtClean="0">
              <a:solidFill>
                <a:srgbClr val="C00000"/>
              </a:solidFill>
            </a:endParaRPr>
          </a:p>
          <a:p>
            <a:r>
              <a:rPr lang="ca-ES" sz="1200" b="1" dirty="0" smtClean="0"/>
              <a:t> </a:t>
            </a:r>
          </a:p>
          <a:p>
            <a:endParaRPr lang="ca-ES" sz="1200" b="1" dirty="0"/>
          </a:p>
          <a:p>
            <a:endParaRPr lang="ca-ES" sz="1200" b="1" dirty="0" smtClean="0"/>
          </a:p>
          <a:p>
            <a:endParaRPr lang="ca-ES" sz="1200" b="1" dirty="0" smtClean="0"/>
          </a:p>
        </p:txBody>
      </p:sp>
      <p:sp>
        <p:nvSpPr>
          <p:cNvPr id="11" name="QuadreDeText 10"/>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9627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idx="4294967295"/>
          </p:nvPr>
        </p:nvSpPr>
        <p:spPr>
          <a:xfrm>
            <a:off x="-36512" y="908720"/>
            <a:ext cx="9144000" cy="648072"/>
          </a:xfrm>
        </p:spPr>
        <p:txBody>
          <a:bodyPr>
            <a:noAutofit/>
          </a:bodyPr>
          <a:lstStyle/>
          <a:p>
            <a:r>
              <a:rPr lang="ca-ES" sz="3600" b="1" dirty="0" smtClean="0">
                <a:solidFill>
                  <a:srgbClr val="C00000"/>
                </a:solidFill>
              </a:rPr>
              <a:t>Els </a:t>
            </a:r>
            <a:r>
              <a:rPr lang="ca-ES" sz="3600" b="1" dirty="0">
                <a:solidFill>
                  <a:srgbClr val="C00000"/>
                </a:solidFill>
              </a:rPr>
              <a:t>7</a:t>
            </a:r>
            <a:r>
              <a:rPr lang="ca-ES" sz="3600" b="1" dirty="0" smtClean="0">
                <a:solidFill>
                  <a:srgbClr val="C00000"/>
                </a:solidFill>
              </a:rPr>
              <a:t> reptes del model d’avaluació del SOC </a:t>
            </a:r>
          </a:p>
        </p:txBody>
      </p:sp>
      <p:sp>
        <p:nvSpPr>
          <p:cNvPr id="4099" name="Rectangle 3"/>
          <p:cNvSpPr>
            <a:spLocks/>
          </p:cNvSpPr>
          <p:nvPr/>
        </p:nvSpPr>
        <p:spPr bwMode="auto">
          <a:xfrm>
            <a:off x="303529" y="1052736"/>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graphicFrame>
        <p:nvGraphicFramePr>
          <p:cNvPr id="2" name="Taula 1"/>
          <p:cNvGraphicFramePr>
            <a:graphicFrameLocks noGrp="1"/>
          </p:cNvGraphicFramePr>
          <p:nvPr>
            <p:extLst>
              <p:ext uri="{D42A27DB-BD31-4B8C-83A1-F6EECF244321}">
                <p14:modId xmlns:p14="http://schemas.microsoft.com/office/powerpoint/2010/main" val="3454828429"/>
              </p:ext>
            </p:extLst>
          </p:nvPr>
        </p:nvGraphicFramePr>
        <p:xfrm>
          <a:off x="395536" y="1727160"/>
          <a:ext cx="8496944" cy="3942080"/>
        </p:xfrm>
        <a:graphic>
          <a:graphicData uri="http://schemas.openxmlformats.org/drawingml/2006/table">
            <a:tbl>
              <a:tblPr firstRow="1" bandRow="1">
                <a:tableStyleId>{5C22544A-7EE6-4342-B048-85BDC9FD1C3A}</a:tableStyleId>
              </a:tblPr>
              <a:tblGrid>
                <a:gridCol w="999640">
                  <a:extLst>
                    <a:ext uri="{9D8B030D-6E8A-4147-A177-3AD203B41FA5}">
                      <a16:colId xmlns:a16="http://schemas.microsoft.com/office/drawing/2014/main" val="20000"/>
                    </a:ext>
                  </a:extLst>
                </a:gridCol>
                <a:gridCol w="7497304">
                  <a:extLst>
                    <a:ext uri="{9D8B030D-6E8A-4147-A177-3AD203B41FA5}">
                      <a16:colId xmlns:a16="http://schemas.microsoft.com/office/drawing/2014/main" val="20001"/>
                    </a:ext>
                  </a:extLst>
                </a:gridCol>
              </a:tblGrid>
              <a:tr h="370840">
                <a:tc>
                  <a:txBody>
                    <a:bodyPr/>
                    <a:lstStyle/>
                    <a:p>
                      <a:r>
                        <a:rPr lang="ca-ES" sz="1800" b="1" dirty="0" smtClean="0">
                          <a:solidFill>
                            <a:srgbClr val="C00000"/>
                          </a:solidFill>
                        </a:rPr>
                        <a:t>REPTE 1</a:t>
                      </a:r>
                      <a:endParaRPr lang="ca-ES" sz="1800" b="1" dirty="0">
                        <a:solidFill>
                          <a:srgbClr val="C00000"/>
                        </a:solidFill>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chemeClr val="tx1">
                              <a:lumMod val="75000"/>
                              <a:lumOff val="25000"/>
                            </a:schemeClr>
                          </a:solidFill>
                          <a:latin typeface="Calibri" pitchFamily="34" charset="0"/>
                        </a:rPr>
                        <a:t>Integrar les bases de dades rellevants</a:t>
                      </a:r>
                      <a:r>
                        <a:rPr lang="ca-ES" sz="1800" b="1" baseline="0" dirty="0" smtClean="0">
                          <a:solidFill>
                            <a:schemeClr val="tx1">
                              <a:lumMod val="75000"/>
                              <a:lumOff val="25000"/>
                            </a:schemeClr>
                          </a:solidFill>
                          <a:latin typeface="Calibri" pitchFamily="34" charset="0"/>
                        </a:rPr>
                        <a:t> </a:t>
                      </a:r>
                      <a:r>
                        <a:rPr lang="ca-ES" sz="1800" b="0" baseline="0" dirty="0" smtClean="0">
                          <a:solidFill>
                            <a:schemeClr val="tx1"/>
                          </a:solidFill>
                          <a:latin typeface="Calibri" pitchFamily="34" charset="0"/>
                        </a:rPr>
                        <a:t>per a l’avaluació de les polítiques actives d’ocupació i </a:t>
                      </a:r>
                      <a:r>
                        <a:rPr lang="ca-ES" sz="1800" b="1" kern="1200" dirty="0" smtClean="0">
                          <a:solidFill>
                            <a:schemeClr val="tx1">
                              <a:lumMod val="75000"/>
                              <a:lumOff val="25000"/>
                            </a:schemeClr>
                          </a:solidFill>
                          <a:latin typeface="Calibri" pitchFamily="34" charset="0"/>
                          <a:ea typeface="+mn-ea"/>
                          <a:cs typeface="+mn-cs"/>
                        </a:rPr>
                        <a:t>enriquir la definició d’èxit </a:t>
                      </a:r>
                      <a:r>
                        <a:rPr lang="ca-ES" sz="1800" b="0" baseline="0" dirty="0" smtClean="0">
                          <a:solidFill>
                            <a:schemeClr val="tx1"/>
                          </a:solidFill>
                          <a:latin typeface="Calibri" pitchFamily="34" charset="0"/>
                        </a:rPr>
                        <a:t>de les polítiques actives</a:t>
                      </a:r>
                      <a:endParaRPr lang="ca-ES" sz="1800" b="0" dirty="0" smtClean="0">
                        <a:solidFill>
                          <a:schemeClr val="tx1"/>
                        </a:solidFill>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 2</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chemeClr val="tx1">
                              <a:lumMod val="75000"/>
                              <a:lumOff val="25000"/>
                            </a:schemeClr>
                          </a:solidFill>
                          <a:latin typeface="Calibri" pitchFamily="34" charset="0"/>
                        </a:rPr>
                        <a:t>Avaluar ex-</a:t>
                      </a:r>
                      <a:r>
                        <a:rPr lang="ca-ES" sz="1800" b="1" dirty="0" err="1" smtClean="0">
                          <a:solidFill>
                            <a:schemeClr val="tx1">
                              <a:lumMod val="75000"/>
                              <a:lumOff val="25000"/>
                            </a:schemeClr>
                          </a:solidFill>
                          <a:latin typeface="Calibri" pitchFamily="34" charset="0"/>
                        </a:rPr>
                        <a:t>ante</a:t>
                      </a:r>
                      <a:r>
                        <a:rPr lang="ca-ES" sz="1800" dirty="0" smtClean="0">
                          <a:solidFill>
                            <a:schemeClr val="tx1">
                              <a:lumMod val="75000"/>
                              <a:lumOff val="25000"/>
                            </a:schemeClr>
                          </a:solidFill>
                          <a:latin typeface="Calibri" pitchFamily="34" charset="0"/>
                        </a:rPr>
                        <a:t> </a:t>
                      </a:r>
                      <a:r>
                        <a:rPr lang="ca-ES" sz="1800" dirty="0" smtClean="0">
                          <a:latin typeface="Calibri" pitchFamily="34" charset="0"/>
                        </a:rPr>
                        <a:t>el disseny dels nous programes i de les reformes dels existents </a:t>
                      </a:r>
                      <a:endParaRPr lang="ca-ES" sz="18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 3</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chemeClr val="tx1">
                              <a:lumMod val="75000"/>
                              <a:lumOff val="25000"/>
                            </a:schemeClr>
                          </a:solidFill>
                          <a:latin typeface="Calibri" pitchFamily="34" charset="0"/>
                        </a:rPr>
                        <a:t>Estandarditzar el seguiment i monitorització </a:t>
                      </a:r>
                      <a:r>
                        <a:rPr lang="ca-ES" sz="1800" dirty="0" smtClean="0">
                          <a:latin typeface="Calibri" pitchFamily="34" charset="0"/>
                        </a:rPr>
                        <a:t>de les polítiques actives d’ocupació</a:t>
                      </a:r>
                      <a:endParaRPr lang="ca-ES" sz="18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 4</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dirty="0" smtClean="0">
                          <a:latin typeface="Calibri" pitchFamily="34" charset="0"/>
                        </a:rPr>
                        <a:t>Realitzar </a:t>
                      </a:r>
                      <a:r>
                        <a:rPr lang="ca-ES" sz="1800" b="1" dirty="0" smtClean="0">
                          <a:solidFill>
                            <a:schemeClr val="tx1">
                              <a:lumMod val="75000"/>
                              <a:lumOff val="25000"/>
                            </a:schemeClr>
                          </a:solidFill>
                          <a:latin typeface="Calibri" pitchFamily="34" charset="0"/>
                        </a:rPr>
                        <a:t>avaluacions d’impacte amb hipòtesis contrafactual </a:t>
                      </a:r>
                      <a:r>
                        <a:rPr lang="ca-ES" sz="1800" dirty="0" smtClean="0">
                          <a:latin typeface="Calibri" pitchFamily="34" charset="0"/>
                        </a:rPr>
                        <a:t>de les principals polítiques actives</a:t>
                      </a:r>
                      <a:endParaRPr lang="ca-ES" sz="18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 5</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dirty="0" smtClean="0">
                          <a:latin typeface="Calibri" pitchFamily="34" charset="0"/>
                        </a:rPr>
                        <a:t>Desenvolupar els </a:t>
                      </a:r>
                      <a:r>
                        <a:rPr lang="ca-ES" sz="1800" b="1" dirty="0" smtClean="0">
                          <a:solidFill>
                            <a:schemeClr val="tx1">
                              <a:lumMod val="75000"/>
                              <a:lumOff val="25000"/>
                            </a:schemeClr>
                          </a:solidFill>
                          <a:latin typeface="Calibri" pitchFamily="34" charset="0"/>
                        </a:rPr>
                        <a:t>projectes pilots </a:t>
                      </a:r>
                      <a:r>
                        <a:rPr lang="ca-ES" sz="1800" dirty="0" smtClean="0">
                          <a:latin typeface="Calibri" pitchFamily="34" charset="0"/>
                        </a:rPr>
                        <a:t>de nous programes amb</a:t>
                      </a:r>
                      <a:r>
                        <a:rPr lang="ca-ES" sz="1800" baseline="0" dirty="0" smtClean="0">
                          <a:latin typeface="Calibri" pitchFamily="34" charset="0"/>
                        </a:rPr>
                        <a:t> </a:t>
                      </a:r>
                      <a:r>
                        <a:rPr lang="ca-ES" sz="1800" dirty="0" smtClean="0">
                          <a:latin typeface="Calibri" pitchFamily="34" charset="0"/>
                        </a:rPr>
                        <a:t>disseny experimental</a:t>
                      </a:r>
                      <a:endParaRPr lang="ca-ES" sz="18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a:t>
                      </a:r>
                      <a:r>
                        <a:rPr lang="ca-ES" sz="1800" b="1" baseline="0" dirty="0" smtClean="0">
                          <a:solidFill>
                            <a:srgbClr val="C00000"/>
                          </a:solidFill>
                        </a:rPr>
                        <a:t> 6</a:t>
                      </a:r>
                      <a:endParaRPr lang="ca-ES" sz="1800" b="1" dirty="0" smtClean="0">
                        <a:solidFill>
                          <a:srgbClr val="C00000"/>
                        </a:solidFill>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b="1" kern="1200" dirty="0" smtClean="0">
                          <a:solidFill>
                            <a:schemeClr val="tx1">
                              <a:lumMod val="75000"/>
                              <a:lumOff val="25000"/>
                            </a:schemeClr>
                          </a:solidFill>
                          <a:latin typeface="Calibri" pitchFamily="34" charset="0"/>
                          <a:ea typeface="+mn-ea"/>
                          <a:cs typeface="+mn-cs"/>
                        </a:rPr>
                        <a:t>Prioritzar i planificar </a:t>
                      </a:r>
                      <a:r>
                        <a:rPr lang="ca-ES" sz="1800" kern="1200" dirty="0" smtClean="0">
                          <a:solidFill>
                            <a:schemeClr val="tx1"/>
                          </a:solidFill>
                          <a:latin typeface="Calibri" pitchFamily="34" charset="0"/>
                          <a:ea typeface="+mn-ea"/>
                          <a:cs typeface="+mn-cs"/>
                        </a:rPr>
                        <a:t>les avaluacions</a:t>
                      </a:r>
                      <a:endParaRPr lang="ca-ES" sz="1800" b="1" kern="1200" dirty="0" smtClean="0">
                        <a:solidFill>
                          <a:schemeClr val="tx1">
                            <a:lumMod val="75000"/>
                            <a:lumOff val="25000"/>
                          </a:schemeClr>
                        </a:solidFill>
                        <a:latin typeface="Calibri" pitchFamily="34" charset="0"/>
                        <a:ea typeface="+mn-ea"/>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800" b="1" dirty="0" smtClean="0">
                          <a:solidFill>
                            <a:srgbClr val="C00000"/>
                          </a:solidFill>
                        </a:rPr>
                        <a:t>REPTE 7</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800" dirty="0" smtClean="0">
                          <a:solidFill>
                            <a:schemeClr val="tx1"/>
                          </a:solidFill>
                          <a:latin typeface="Calibri" pitchFamily="34" charset="0"/>
                        </a:rPr>
                        <a:t>Consolidar la Secretaria Tècnica com a </a:t>
                      </a:r>
                      <a:r>
                        <a:rPr lang="ca-ES" sz="1800" b="1" dirty="0" smtClean="0">
                          <a:solidFill>
                            <a:schemeClr val="tx1">
                              <a:lumMod val="75000"/>
                              <a:lumOff val="25000"/>
                            </a:schemeClr>
                          </a:solidFill>
                          <a:latin typeface="Calibri" pitchFamily="34" charset="0"/>
                        </a:rPr>
                        <a:t>òrgan de coordinació</a:t>
                      </a:r>
                      <a:r>
                        <a:rPr lang="ca-ES" sz="1800" b="1" baseline="0" dirty="0" smtClean="0">
                          <a:solidFill>
                            <a:schemeClr val="tx1">
                              <a:lumMod val="75000"/>
                              <a:lumOff val="25000"/>
                            </a:schemeClr>
                          </a:solidFill>
                          <a:latin typeface="Calibri" pitchFamily="34" charset="0"/>
                        </a:rPr>
                        <a:t> i gestió del coneixement</a:t>
                      </a:r>
                      <a:r>
                        <a:rPr lang="ca-ES" sz="1800" baseline="0" dirty="0" smtClean="0">
                          <a:solidFill>
                            <a:schemeClr val="tx1"/>
                          </a:solidFill>
                          <a:latin typeface="Calibri" pitchFamily="34" charset="0"/>
                        </a:rPr>
                        <a:t> del SOC</a:t>
                      </a:r>
                      <a:endParaRPr lang="ca-ES" sz="1800" b="1" kern="1200" dirty="0">
                        <a:solidFill>
                          <a:schemeClr val="tx1">
                            <a:lumMod val="75000"/>
                            <a:lumOff val="25000"/>
                          </a:schemeClr>
                        </a:solidFill>
                        <a:latin typeface="Calibri" pitchFamily="34" charset="0"/>
                        <a:ea typeface="+mn-ea"/>
                        <a:cs typeface="+mn-cs"/>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56871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5</a:t>
            </a:r>
            <a:r>
              <a:rPr kumimoji="0" lang="ca-ES" b="1" i="0" u="none" strike="noStrike" cap="none" normalizeH="0" baseline="0" dirty="0" smtClean="0">
                <a:ln>
                  <a:noFill/>
                </a:ln>
                <a:solidFill>
                  <a:schemeClr val="bg1"/>
                </a:solidFill>
                <a:effectLst/>
                <a:latin typeface="Arial" pitchFamily="34" charset="0"/>
                <a:cs typeface="Arial" pitchFamily="34" charset="0"/>
              </a:rPr>
              <a:t> – Característiques dels</a:t>
            </a:r>
            <a:r>
              <a:rPr kumimoji="0" lang="ca-ES" b="1" i="0" u="none" strike="noStrike" cap="none" normalizeH="0" dirty="0" smtClean="0">
                <a:ln>
                  <a:noFill/>
                </a:ln>
                <a:solidFill>
                  <a:schemeClr val="bg1"/>
                </a:solidFill>
                <a:effectLst/>
                <a:latin typeface="Arial" pitchFamily="34" charset="0"/>
                <a:cs typeface="Arial" pitchFamily="34" charset="0"/>
              </a:rPr>
              <a:t> participants (</a:t>
            </a:r>
            <a:r>
              <a:rPr kumimoji="0" lang="ca-ES" b="1" i="0" u="none" strike="noStrike" cap="none" normalizeH="0" dirty="0" err="1" smtClean="0">
                <a:ln>
                  <a:noFill/>
                </a:ln>
                <a:solidFill>
                  <a:schemeClr val="bg1"/>
                </a:solidFill>
                <a:effectLst/>
                <a:latin typeface="Arial" pitchFamily="34" charset="0"/>
                <a:cs typeface="Arial" pitchFamily="34" charset="0"/>
              </a:rPr>
              <a:t>Cont</a:t>
            </a:r>
            <a:r>
              <a:rPr kumimoji="0" lang="ca-ES" b="1" i="0" u="none" strike="noStrike" cap="none" normalizeH="0" dirty="0" smtClean="0">
                <a:ln>
                  <a:noFill/>
                </a:ln>
                <a:solidFill>
                  <a:schemeClr val="bg1"/>
                </a:solidFill>
                <a:effectLst/>
                <a:latin typeface="Arial" pitchFamily="34" charset="0"/>
                <a:cs typeface="Arial" pitchFamily="34" charset="0"/>
              </a:rPr>
              <a:t>.)</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graphicFrame>
        <p:nvGraphicFramePr>
          <p:cNvPr id="19" name="Gràfic 18"/>
          <p:cNvGraphicFramePr/>
          <p:nvPr>
            <p:extLst>
              <p:ext uri="{D42A27DB-BD31-4B8C-83A1-F6EECF244321}">
                <p14:modId xmlns:p14="http://schemas.microsoft.com/office/powerpoint/2010/main" val="1153193192"/>
              </p:ext>
            </p:extLst>
          </p:nvPr>
        </p:nvGraphicFramePr>
        <p:xfrm>
          <a:off x="2122512" y="2492896"/>
          <a:ext cx="5257800"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a:spLocks/>
          </p:cNvSpPr>
          <p:nvPr/>
        </p:nvSpPr>
        <p:spPr bwMode="auto">
          <a:xfrm>
            <a:off x="4066728" y="1988840"/>
            <a:ext cx="2808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rgbClr val="C00000"/>
                </a:solidFill>
              </a:rPr>
              <a:t>Determinants de la selecció (</a:t>
            </a:r>
            <a:r>
              <a:rPr lang="ca-ES" sz="1200" b="1" dirty="0" err="1" smtClean="0">
                <a:solidFill>
                  <a:srgbClr val="C00000"/>
                </a:solidFill>
              </a:rPr>
              <a:t>Cont</a:t>
            </a:r>
            <a:r>
              <a:rPr lang="ca-ES" sz="1200" b="1" dirty="0" smtClean="0">
                <a:solidFill>
                  <a:srgbClr val="C00000"/>
                </a:solidFill>
              </a:rPr>
              <a:t>.)</a:t>
            </a:r>
            <a:endParaRPr lang="ca-ES" sz="1400" b="1" dirty="0" smtClean="0">
              <a:solidFill>
                <a:srgbClr val="C00000"/>
              </a:solidFill>
            </a:endParaRPr>
          </a:p>
          <a:p>
            <a:r>
              <a:rPr lang="ca-ES" sz="1200" b="1" dirty="0" smtClean="0"/>
              <a:t> </a:t>
            </a:r>
          </a:p>
          <a:p>
            <a:endParaRPr lang="ca-ES" sz="1200" b="1" dirty="0"/>
          </a:p>
          <a:p>
            <a:endParaRPr lang="ca-ES" sz="1200" b="1" dirty="0" smtClean="0"/>
          </a:p>
          <a:p>
            <a:endParaRPr lang="ca-ES" sz="1200" b="1" dirty="0" smtClean="0"/>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1788466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6</a:t>
            </a:r>
            <a:r>
              <a:rPr kumimoji="0" lang="ca-ES" b="1" i="0" u="none" strike="noStrike" cap="none" normalizeH="0" baseline="0" dirty="0" smtClean="0">
                <a:ln>
                  <a:noFill/>
                </a:ln>
                <a:solidFill>
                  <a:schemeClr val="bg1"/>
                </a:solidFill>
                <a:effectLst/>
                <a:latin typeface="Arial" pitchFamily="34" charset="0"/>
                <a:cs typeface="Arial" pitchFamily="34" charset="0"/>
              </a:rPr>
              <a:t> – Satisfacció dels</a:t>
            </a:r>
            <a:r>
              <a:rPr kumimoji="0" lang="ca-ES" b="1" i="0" u="none" strike="noStrike" cap="none" normalizeH="0" dirty="0" smtClean="0">
                <a:ln>
                  <a:noFill/>
                </a:ln>
                <a:solidFill>
                  <a:schemeClr val="bg1"/>
                </a:solidFill>
                <a:effectLst/>
                <a:latin typeface="Arial" pitchFamily="34" charset="0"/>
                <a:cs typeface="Arial" pitchFamily="34" charset="0"/>
              </a:rPr>
              <a:t> participants</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graphicFrame>
        <p:nvGraphicFramePr>
          <p:cNvPr id="9" name="Gràfic 8"/>
          <p:cNvGraphicFramePr/>
          <p:nvPr>
            <p:extLst>
              <p:ext uri="{D42A27DB-BD31-4B8C-83A1-F6EECF244321}">
                <p14:modId xmlns:p14="http://schemas.microsoft.com/office/powerpoint/2010/main" val="2898684057"/>
              </p:ext>
            </p:extLst>
          </p:nvPr>
        </p:nvGraphicFramePr>
        <p:xfrm>
          <a:off x="473689" y="1916832"/>
          <a:ext cx="3839647" cy="439248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ctor recte 3"/>
          <p:cNvCxnSpPr/>
          <p:nvPr/>
        </p:nvCxnSpPr>
        <p:spPr>
          <a:xfrm>
            <a:off x="791090" y="3440033"/>
            <a:ext cx="339486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QuadreDeText 7"/>
          <p:cNvSpPr txBox="1"/>
          <p:nvPr/>
        </p:nvSpPr>
        <p:spPr>
          <a:xfrm>
            <a:off x="3753908" y="3296017"/>
            <a:ext cx="1034116" cy="276999"/>
          </a:xfrm>
          <a:prstGeom prst="rect">
            <a:avLst/>
          </a:prstGeom>
          <a:solidFill>
            <a:schemeClr val="tx1">
              <a:lumMod val="50000"/>
              <a:lumOff val="50000"/>
            </a:schemeClr>
          </a:solidFill>
        </p:spPr>
        <p:txBody>
          <a:bodyPr wrap="square" rtlCol="0">
            <a:spAutoFit/>
          </a:bodyPr>
          <a:lstStyle/>
          <a:p>
            <a:r>
              <a:rPr lang="ca-ES" sz="1200" b="1" dirty="0" smtClean="0">
                <a:solidFill>
                  <a:schemeClr val="bg1"/>
                </a:solidFill>
              </a:rPr>
              <a:t>Mitjana=6.7</a:t>
            </a:r>
            <a:endParaRPr lang="ca-ES" sz="1200" b="1" dirty="0">
              <a:solidFill>
                <a:schemeClr val="bg1"/>
              </a:solidFill>
            </a:endParaRPr>
          </a:p>
        </p:txBody>
      </p:sp>
      <p:sp>
        <p:nvSpPr>
          <p:cNvPr id="14" name="Rectangle 13"/>
          <p:cNvSpPr>
            <a:spLocks/>
          </p:cNvSpPr>
          <p:nvPr/>
        </p:nvSpPr>
        <p:spPr bwMode="auto">
          <a:xfrm>
            <a:off x="791090" y="1619508"/>
            <a:ext cx="320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Respostes al qüestionari de satisfacció</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5" name="Rectangle 14"/>
          <p:cNvSpPr>
            <a:spLocks/>
          </p:cNvSpPr>
          <p:nvPr/>
        </p:nvSpPr>
        <p:spPr bwMode="auto">
          <a:xfrm>
            <a:off x="5148064" y="1629291"/>
            <a:ext cx="320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Satisfacció mitjana per Servei Territorial</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6" name="Rectangle 15"/>
          <p:cNvSpPr>
            <a:spLocks/>
          </p:cNvSpPr>
          <p:nvPr/>
        </p:nvSpPr>
        <p:spPr bwMode="auto">
          <a:xfrm>
            <a:off x="5147270" y="4221088"/>
            <a:ext cx="320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Evolució de la satisfacció mitjana</a:t>
            </a:r>
            <a:endParaRPr lang="ca-ES" sz="1200" b="1" dirty="0" smtClean="0"/>
          </a:p>
          <a:p>
            <a:endParaRPr lang="ca-ES" sz="1200" b="1" dirty="0"/>
          </a:p>
          <a:p>
            <a:endParaRPr lang="ca-ES" sz="1200" b="1" dirty="0" smtClean="0"/>
          </a:p>
          <a:p>
            <a:endParaRPr lang="ca-ES" sz="1200" b="1" dirty="0" smtClean="0"/>
          </a:p>
        </p:txBody>
      </p:sp>
      <p:graphicFrame>
        <p:nvGraphicFramePr>
          <p:cNvPr id="17" name="Gràfic 16"/>
          <p:cNvGraphicFramePr>
            <a:graphicFrameLocks/>
          </p:cNvGraphicFramePr>
          <p:nvPr>
            <p:extLst>
              <p:ext uri="{D42A27DB-BD31-4B8C-83A1-F6EECF244321}">
                <p14:modId xmlns:p14="http://schemas.microsoft.com/office/powerpoint/2010/main" val="3316465904"/>
              </p:ext>
            </p:extLst>
          </p:nvPr>
        </p:nvGraphicFramePr>
        <p:xfrm>
          <a:off x="4914782" y="1949490"/>
          <a:ext cx="3438128" cy="2199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àfic 17"/>
          <p:cNvGraphicFramePr>
            <a:graphicFrameLocks/>
          </p:cNvGraphicFramePr>
          <p:nvPr>
            <p:extLst>
              <p:ext uri="{D42A27DB-BD31-4B8C-83A1-F6EECF244321}">
                <p14:modId xmlns:p14="http://schemas.microsoft.com/office/powerpoint/2010/main" val="3679338701"/>
              </p:ext>
            </p:extLst>
          </p:nvPr>
        </p:nvGraphicFramePr>
        <p:xfrm>
          <a:off x="4932040" y="4405754"/>
          <a:ext cx="3312368" cy="1903565"/>
        </p:xfrm>
        <a:graphic>
          <a:graphicData uri="http://schemas.openxmlformats.org/drawingml/2006/chart">
            <c:chart xmlns:c="http://schemas.openxmlformats.org/drawingml/2006/chart" xmlns:r="http://schemas.openxmlformats.org/officeDocument/2006/relationships" r:id="rId5"/>
          </a:graphicData>
        </a:graphic>
      </p:graphicFrame>
      <p:sp>
        <p:nvSpPr>
          <p:cNvPr id="19" name="QuadreDeText 1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20" name="QuadreDeText 19"/>
          <p:cNvSpPr txBox="1"/>
          <p:nvPr/>
        </p:nvSpPr>
        <p:spPr>
          <a:xfrm>
            <a:off x="1115616" y="6309320"/>
            <a:ext cx="7128792" cy="430887"/>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La valoració dels participants ha assolit el seu valor màxim a 2012, amb un 6.7 de mitjana.  Les valoracions són màximes a les demarcacions de Girona (7.1) i Lleida (7.0) i mostren el valor més a baix a Terres de l’Ebre (5.9)</a:t>
            </a:r>
            <a:endParaRPr lang="ca-ES" sz="1100" dirty="0"/>
          </a:p>
        </p:txBody>
      </p:sp>
    </p:spTree>
    <p:extLst>
      <p:ext uri="{BB962C8B-B14F-4D97-AF65-F5344CB8AC3E}">
        <p14:creationId xmlns:p14="http://schemas.microsoft.com/office/powerpoint/2010/main" val="10251261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a:solidFill>
                  <a:schemeClr val="bg1"/>
                </a:solidFill>
                <a:latin typeface="Arial" pitchFamily="34" charset="0"/>
                <a:cs typeface="Arial" pitchFamily="34" charset="0"/>
              </a:rPr>
              <a:t>7</a:t>
            </a:r>
            <a:r>
              <a:rPr kumimoji="0" lang="ca-ES" b="1" i="0" u="none" strike="noStrike" cap="none" normalizeH="0" baseline="0" dirty="0" smtClean="0">
                <a:ln>
                  <a:noFill/>
                </a:ln>
                <a:solidFill>
                  <a:schemeClr val="bg1"/>
                </a:solidFill>
                <a:effectLst/>
                <a:latin typeface="Arial" pitchFamily="34" charset="0"/>
                <a:cs typeface="Arial" pitchFamily="34" charset="0"/>
              </a:rPr>
              <a:t> – Compleció del</a:t>
            </a:r>
            <a:r>
              <a:rPr kumimoji="0" lang="ca-ES" b="1" i="0" u="none" strike="noStrike" cap="none" normalizeH="0" dirty="0" smtClean="0">
                <a:ln>
                  <a:noFill/>
                </a:ln>
                <a:solidFill>
                  <a:schemeClr val="bg1"/>
                </a:solidFill>
                <a:effectLst/>
                <a:latin typeface="Arial" pitchFamily="34" charset="0"/>
                <a:cs typeface="Arial" pitchFamily="34" charset="0"/>
              </a:rPr>
              <a:t> programa</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1369172" y="1984812"/>
            <a:ext cx="320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Taxa de compleció</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6" name="Rectangle 15"/>
          <p:cNvSpPr>
            <a:spLocks/>
          </p:cNvSpPr>
          <p:nvPr/>
        </p:nvSpPr>
        <p:spPr bwMode="auto">
          <a:xfrm>
            <a:off x="5276006" y="1984812"/>
            <a:ext cx="320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Evolució de compleció</a:t>
            </a:r>
            <a:endParaRPr lang="ca-ES" sz="1200" b="1" dirty="0" smtClean="0"/>
          </a:p>
          <a:p>
            <a:endParaRPr lang="ca-ES" sz="1200" b="1" dirty="0"/>
          </a:p>
          <a:p>
            <a:endParaRPr lang="ca-ES" sz="1200" b="1" dirty="0" smtClean="0"/>
          </a:p>
          <a:p>
            <a:endParaRPr lang="ca-ES" sz="1200" b="1" dirty="0" smtClean="0"/>
          </a:p>
        </p:txBody>
      </p:sp>
      <p:graphicFrame>
        <p:nvGraphicFramePr>
          <p:cNvPr id="19" name="Gràfic 18"/>
          <p:cNvGraphicFramePr>
            <a:graphicFrameLocks/>
          </p:cNvGraphicFramePr>
          <p:nvPr>
            <p:extLst>
              <p:ext uri="{D42A27DB-BD31-4B8C-83A1-F6EECF244321}">
                <p14:modId xmlns:p14="http://schemas.microsoft.com/office/powerpoint/2010/main" val="3913605870"/>
              </p:ext>
            </p:extLst>
          </p:nvPr>
        </p:nvGraphicFramePr>
        <p:xfrm>
          <a:off x="4932040" y="2564904"/>
          <a:ext cx="3672408"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àfic 19"/>
          <p:cNvGraphicFramePr>
            <a:graphicFrameLocks/>
          </p:cNvGraphicFramePr>
          <p:nvPr>
            <p:extLst>
              <p:ext uri="{D42A27DB-BD31-4B8C-83A1-F6EECF244321}">
                <p14:modId xmlns:p14="http://schemas.microsoft.com/office/powerpoint/2010/main" val="3881220713"/>
              </p:ext>
            </p:extLst>
          </p:nvPr>
        </p:nvGraphicFramePr>
        <p:xfrm>
          <a:off x="303529" y="2417440"/>
          <a:ext cx="4556503" cy="2451720"/>
        </p:xfrm>
        <a:graphic>
          <a:graphicData uri="http://schemas.openxmlformats.org/drawingml/2006/chart">
            <c:chart xmlns:c="http://schemas.openxmlformats.org/drawingml/2006/chart" xmlns:r="http://schemas.openxmlformats.org/officeDocument/2006/relationships" r:id="rId4"/>
          </a:graphicData>
        </a:graphic>
      </p:graphicFrame>
      <p:sp>
        <p:nvSpPr>
          <p:cNvPr id="11" name="QuadreDeText 10"/>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3" name="QuadreDeText 12"/>
          <p:cNvSpPr txBox="1"/>
          <p:nvPr/>
        </p:nvSpPr>
        <p:spPr>
          <a:xfrm>
            <a:off x="1115616" y="5301208"/>
            <a:ext cx="7128792" cy="430887"/>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La taxa de complexió del programa continua en augment, i ateny pràcticament el 90%, destacant el màxim de 94.3% a la demarcació de Girona. Per contra, Lleida manté el valor més baix, amb un 83.2%.</a:t>
            </a:r>
            <a:endParaRPr lang="ca-ES" sz="1100" dirty="0"/>
          </a:p>
        </p:txBody>
      </p:sp>
    </p:spTree>
    <p:extLst>
      <p:ext uri="{BB962C8B-B14F-4D97-AF65-F5344CB8AC3E}">
        <p14:creationId xmlns:p14="http://schemas.microsoft.com/office/powerpoint/2010/main" val="2062549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b="1" i="0" u="none" strike="noStrike" cap="none" normalizeH="0" baseline="0" dirty="0" smtClean="0">
                <a:ln>
                  <a:noFill/>
                </a:ln>
                <a:solidFill>
                  <a:schemeClr val="bg1"/>
                </a:solidFill>
                <a:effectLst/>
                <a:latin typeface="Arial" pitchFamily="34" charset="0"/>
                <a:cs typeface="Arial" pitchFamily="34" charset="0"/>
              </a:rPr>
              <a:t> 8- Participació laboral</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03451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3" name="Rectangle 12"/>
          <p:cNvSpPr>
            <a:spLocks/>
          </p:cNvSpPr>
          <p:nvPr/>
        </p:nvSpPr>
        <p:spPr bwMode="auto">
          <a:xfrm>
            <a:off x="971600" y="1835532"/>
            <a:ext cx="712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Evolució de la participació laboral</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graphicFrame>
        <p:nvGraphicFramePr>
          <p:cNvPr id="17" name="Gràfic 16"/>
          <p:cNvGraphicFramePr>
            <a:graphicFrameLocks/>
          </p:cNvGraphicFramePr>
          <p:nvPr>
            <p:extLst>
              <p:ext uri="{D42A27DB-BD31-4B8C-83A1-F6EECF244321}">
                <p14:modId xmlns:p14="http://schemas.microsoft.com/office/powerpoint/2010/main" val="3801459699"/>
              </p:ext>
            </p:extLst>
          </p:nvPr>
        </p:nvGraphicFramePr>
        <p:xfrm>
          <a:off x="2267744" y="2348880"/>
          <a:ext cx="4572000" cy="290036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579748" y="2492897"/>
            <a:ext cx="982108" cy="188222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QuadreDeText 8"/>
          <p:cNvSpPr txBox="1"/>
          <p:nvPr/>
        </p:nvSpPr>
        <p:spPr>
          <a:xfrm>
            <a:off x="4625752" y="3150989"/>
            <a:ext cx="936104" cy="276999"/>
          </a:xfrm>
          <a:prstGeom prst="rect">
            <a:avLst/>
          </a:prstGeom>
          <a:noFill/>
        </p:spPr>
        <p:txBody>
          <a:bodyPr wrap="square" rtlCol="0">
            <a:spAutoFit/>
          </a:bodyPr>
          <a:lstStyle/>
          <a:p>
            <a:pPr algn="ctr"/>
            <a:r>
              <a:rPr lang="ca-ES" sz="1200" b="1" dirty="0" smtClean="0">
                <a:solidFill>
                  <a:schemeClr val="tx1">
                    <a:lumMod val="75000"/>
                    <a:lumOff val="25000"/>
                  </a:schemeClr>
                </a:solidFill>
              </a:rPr>
              <a:t>Programa</a:t>
            </a:r>
            <a:endParaRPr lang="ca-ES" sz="1200" b="1" dirty="0">
              <a:solidFill>
                <a:schemeClr val="tx1">
                  <a:lumMod val="75000"/>
                  <a:lumOff val="25000"/>
                </a:schemeClr>
              </a:solidFill>
            </a:endParaRPr>
          </a:p>
        </p:txBody>
      </p:sp>
      <p:sp>
        <p:nvSpPr>
          <p:cNvPr id="11" name="QuadreDeText 10"/>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4" name="QuadreDeText 13"/>
          <p:cNvSpPr txBox="1"/>
          <p:nvPr/>
        </p:nvSpPr>
        <p:spPr>
          <a:xfrm>
            <a:off x="2051720" y="5301208"/>
            <a:ext cx="5256584" cy="430887"/>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La participació laboral a un any de la compleció del programa se situa en el 17.6%, dels quals 11.1 punts corresponen a contractes indefinits i 6.5 a contractes   temporals. </a:t>
            </a:r>
            <a:endParaRPr lang="ca-ES" sz="1100" dirty="0"/>
          </a:p>
        </p:txBody>
      </p:sp>
    </p:spTree>
    <p:extLst>
      <p:ext uri="{BB962C8B-B14F-4D97-AF65-F5344CB8AC3E}">
        <p14:creationId xmlns:p14="http://schemas.microsoft.com/office/powerpoint/2010/main" val="28958898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b="1" i="0" u="none" strike="noStrike" cap="none" normalizeH="0" baseline="0" dirty="0" smtClean="0">
                <a:ln>
                  <a:noFill/>
                </a:ln>
                <a:solidFill>
                  <a:schemeClr val="bg1"/>
                </a:solidFill>
                <a:effectLst/>
                <a:latin typeface="Arial" pitchFamily="34" charset="0"/>
                <a:cs typeface="Arial" pitchFamily="34" charset="0"/>
              </a:rPr>
              <a:t> 8- Participació laboral</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18457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3" name="Rectangle 12"/>
          <p:cNvSpPr>
            <a:spLocks/>
          </p:cNvSpPr>
          <p:nvPr/>
        </p:nvSpPr>
        <p:spPr bwMode="auto">
          <a:xfrm>
            <a:off x="1115616" y="1412776"/>
            <a:ext cx="712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Característiques de la participació laboral dels participants</a:t>
            </a:r>
            <a:endParaRPr lang="ca-ES" sz="1200" b="1" dirty="0" smtClean="0"/>
          </a:p>
          <a:p>
            <a:endParaRPr lang="ca-ES" sz="1200" b="1" dirty="0"/>
          </a:p>
          <a:p>
            <a:endParaRPr lang="ca-ES" sz="1200" b="1" dirty="0" smtClean="0"/>
          </a:p>
          <a:p>
            <a:endParaRPr lang="ca-ES" sz="1200" b="1" dirty="0" smtClean="0"/>
          </a:p>
        </p:txBody>
      </p:sp>
      <p:sp>
        <p:nvSpPr>
          <p:cNvPr id="18" name="Rectangle 17"/>
          <p:cNvSpPr>
            <a:spLocks/>
          </p:cNvSpPr>
          <p:nvPr/>
        </p:nvSpPr>
        <p:spPr bwMode="auto">
          <a:xfrm>
            <a:off x="1691680" y="1691516"/>
            <a:ext cx="1719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dirty="0" smtClean="0">
                <a:solidFill>
                  <a:srgbClr val="C00000"/>
                </a:solidFill>
              </a:rPr>
              <a:t>Contractes indefinits</a:t>
            </a:r>
            <a:endParaRPr lang="ca-ES" sz="1400" dirty="0" smtClean="0">
              <a:solidFill>
                <a:srgbClr val="C00000"/>
              </a:solidFill>
            </a:endParaRPr>
          </a:p>
          <a:p>
            <a:r>
              <a:rPr lang="ca-ES" sz="1200" dirty="0" smtClean="0">
                <a:solidFill>
                  <a:srgbClr val="C00000"/>
                </a:solidFill>
              </a:rPr>
              <a:t> </a:t>
            </a:r>
          </a:p>
          <a:p>
            <a:endParaRPr lang="ca-ES" sz="1200" dirty="0">
              <a:solidFill>
                <a:srgbClr val="C00000"/>
              </a:solidFill>
            </a:endParaRPr>
          </a:p>
          <a:p>
            <a:endParaRPr lang="ca-ES" sz="1200" dirty="0" smtClean="0">
              <a:solidFill>
                <a:srgbClr val="C00000"/>
              </a:solidFill>
            </a:endParaRPr>
          </a:p>
          <a:p>
            <a:endParaRPr lang="ca-ES" sz="1200" dirty="0" smtClean="0">
              <a:solidFill>
                <a:srgbClr val="C00000"/>
              </a:solidFill>
            </a:endParaRPr>
          </a:p>
        </p:txBody>
      </p:sp>
      <p:sp>
        <p:nvSpPr>
          <p:cNvPr id="19" name="Rectangle 18"/>
          <p:cNvSpPr>
            <a:spLocks/>
          </p:cNvSpPr>
          <p:nvPr/>
        </p:nvSpPr>
        <p:spPr bwMode="auto">
          <a:xfrm>
            <a:off x="5660504" y="1700808"/>
            <a:ext cx="1719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dirty="0" smtClean="0">
                <a:solidFill>
                  <a:srgbClr val="C00000"/>
                </a:solidFill>
              </a:rPr>
              <a:t>Contractes temporals</a:t>
            </a:r>
            <a:endParaRPr lang="ca-ES" sz="1400" dirty="0" smtClean="0">
              <a:solidFill>
                <a:srgbClr val="C00000"/>
              </a:solidFill>
            </a:endParaRPr>
          </a:p>
          <a:p>
            <a:r>
              <a:rPr lang="ca-ES" sz="1200" dirty="0" smtClean="0">
                <a:solidFill>
                  <a:srgbClr val="C00000"/>
                </a:solidFill>
              </a:rPr>
              <a:t> </a:t>
            </a:r>
          </a:p>
          <a:p>
            <a:endParaRPr lang="ca-ES" sz="1200" dirty="0">
              <a:solidFill>
                <a:srgbClr val="C00000"/>
              </a:solidFill>
            </a:endParaRPr>
          </a:p>
          <a:p>
            <a:endParaRPr lang="ca-ES" sz="1200" dirty="0" smtClean="0">
              <a:solidFill>
                <a:srgbClr val="C00000"/>
              </a:solidFill>
            </a:endParaRPr>
          </a:p>
          <a:p>
            <a:endParaRPr lang="ca-ES" sz="1200" dirty="0" smtClean="0">
              <a:solidFill>
                <a:srgbClr val="C00000"/>
              </a:solidFill>
            </a:endParaRPr>
          </a:p>
        </p:txBody>
      </p:sp>
      <p:sp>
        <p:nvSpPr>
          <p:cNvPr id="20" name="Rectangle 19"/>
          <p:cNvSpPr>
            <a:spLocks/>
          </p:cNvSpPr>
          <p:nvPr/>
        </p:nvSpPr>
        <p:spPr bwMode="auto">
          <a:xfrm>
            <a:off x="1619672" y="4122586"/>
            <a:ext cx="2088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dirty="0" smtClean="0">
                <a:solidFill>
                  <a:srgbClr val="C00000"/>
                </a:solidFill>
              </a:rPr>
              <a:t>Contractes a temps complet</a:t>
            </a:r>
            <a:endParaRPr lang="ca-ES" sz="1400" dirty="0" smtClean="0">
              <a:solidFill>
                <a:srgbClr val="C00000"/>
              </a:solidFill>
            </a:endParaRPr>
          </a:p>
          <a:p>
            <a:r>
              <a:rPr lang="ca-ES" sz="1200" dirty="0" smtClean="0">
                <a:solidFill>
                  <a:srgbClr val="C00000"/>
                </a:solidFill>
              </a:rPr>
              <a:t> </a:t>
            </a:r>
          </a:p>
          <a:p>
            <a:endParaRPr lang="ca-ES" sz="1200" dirty="0">
              <a:solidFill>
                <a:srgbClr val="C00000"/>
              </a:solidFill>
            </a:endParaRPr>
          </a:p>
          <a:p>
            <a:endParaRPr lang="ca-ES" sz="1200" dirty="0" smtClean="0">
              <a:solidFill>
                <a:srgbClr val="C00000"/>
              </a:solidFill>
            </a:endParaRPr>
          </a:p>
          <a:p>
            <a:endParaRPr lang="ca-ES" sz="1200" dirty="0" smtClean="0">
              <a:solidFill>
                <a:srgbClr val="C00000"/>
              </a:solidFill>
            </a:endParaRPr>
          </a:p>
        </p:txBody>
      </p:sp>
      <p:sp>
        <p:nvSpPr>
          <p:cNvPr id="21" name="Rectangle 20"/>
          <p:cNvSpPr>
            <a:spLocks/>
          </p:cNvSpPr>
          <p:nvPr/>
        </p:nvSpPr>
        <p:spPr bwMode="auto">
          <a:xfrm>
            <a:off x="5660504" y="4136675"/>
            <a:ext cx="2088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dirty="0" smtClean="0">
                <a:solidFill>
                  <a:srgbClr val="C00000"/>
                </a:solidFill>
              </a:rPr>
              <a:t>Contractes a temps parcial</a:t>
            </a:r>
            <a:endParaRPr lang="ca-ES" sz="1400" dirty="0" smtClean="0">
              <a:solidFill>
                <a:srgbClr val="C00000"/>
              </a:solidFill>
            </a:endParaRPr>
          </a:p>
          <a:p>
            <a:r>
              <a:rPr lang="ca-ES" sz="1200" dirty="0" smtClean="0">
                <a:solidFill>
                  <a:srgbClr val="C00000"/>
                </a:solidFill>
              </a:rPr>
              <a:t> </a:t>
            </a:r>
          </a:p>
          <a:p>
            <a:endParaRPr lang="ca-ES" sz="1200" dirty="0">
              <a:solidFill>
                <a:srgbClr val="C00000"/>
              </a:solidFill>
            </a:endParaRPr>
          </a:p>
          <a:p>
            <a:endParaRPr lang="ca-ES" sz="1200" dirty="0" smtClean="0">
              <a:solidFill>
                <a:srgbClr val="C00000"/>
              </a:solidFill>
            </a:endParaRPr>
          </a:p>
          <a:p>
            <a:endParaRPr lang="ca-ES" sz="1200" dirty="0" smtClean="0">
              <a:solidFill>
                <a:srgbClr val="C00000"/>
              </a:solidFill>
            </a:endParaRPr>
          </a:p>
        </p:txBody>
      </p:sp>
      <p:graphicFrame>
        <p:nvGraphicFramePr>
          <p:cNvPr id="11" name="Gràfic 10"/>
          <p:cNvGraphicFramePr>
            <a:graphicFrameLocks noChangeAspect="1"/>
          </p:cNvGraphicFramePr>
          <p:nvPr>
            <p:extLst>
              <p:ext uri="{D42A27DB-BD31-4B8C-83A1-F6EECF244321}">
                <p14:modId xmlns:p14="http://schemas.microsoft.com/office/powerpoint/2010/main" val="1826158492"/>
              </p:ext>
            </p:extLst>
          </p:nvPr>
        </p:nvGraphicFramePr>
        <p:xfrm>
          <a:off x="575556" y="1785786"/>
          <a:ext cx="3611880" cy="2291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àfic 13"/>
          <p:cNvGraphicFramePr>
            <a:graphicFrameLocks noChangeAspect="1"/>
          </p:cNvGraphicFramePr>
          <p:nvPr>
            <p:extLst>
              <p:ext uri="{D42A27DB-BD31-4B8C-83A1-F6EECF244321}">
                <p14:modId xmlns:p14="http://schemas.microsoft.com/office/powerpoint/2010/main" val="40033733"/>
              </p:ext>
            </p:extLst>
          </p:nvPr>
        </p:nvGraphicFramePr>
        <p:xfrm>
          <a:off x="4657010" y="1785786"/>
          <a:ext cx="3611880" cy="2291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àfic 14"/>
          <p:cNvGraphicFramePr>
            <a:graphicFrameLocks noChangeAspect="1"/>
          </p:cNvGraphicFramePr>
          <p:nvPr>
            <p:extLst>
              <p:ext uri="{D42A27DB-BD31-4B8C-83A1-F6EECF244321}">
                <p14:modId xmlns:p14="http://schemas.microsoft.com/office/powerpoint/2010/main" val="3603346898"/>
              </p:ext>
            </p:extLst>
          </p:nvPr>
        </p:nvGraphicFramePr>
        <p:xfrm>
          <a:off x="575556" y="4234058"/>
          <a:ext cx="3611880" cy="22912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àfic 15"/>
          <p:cNvGraphicFramePr>
            <a:graphicFrameLocks noChangeAspect="1"/>
          </p:cNvGraphicFramePr>
          <p:nvPr>
            <p:extLst>
              <p:ext uri="{D42A27DB-BD31-4B8C-83A1-F6EECF244321}">
                <p14:modId xmlns:p14="http://schemas.microsoft.com/office/powerpoint/2010/main" val="3914635282"/>
              </p:ext>
            </p:extLst>
          </p:nvPr>
        </p:nvGraphicFramePr>
        <p:xfrm>
          <a:off x="4657010" y="4234058"/>
          <a:ext cx="3611880" cy="2291286"/>
        </p:xfrm>
        <a:graphic>
          <a:graphicData uri="http://schemas.openxmlformats.org/drawingml/2006/chart">
            <c:chart xmlns:c="http://schemas.openxmlformats.org/drawingml/2006/chart" xmlns:r="http://schemas.openxmlformats.org/officeDocument/2006/relationships" r:id="rId6"/>
          </a:graphicData>
        </a:graphic>
      </p:graphicFrame>
      <p:sp>
        <p:nvSpPr>
          <p:cNvPr id="17" name="QuadreDeText 16"/>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643931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8</a:t>
            </a:r>
            <a:r>
              <a:rPr kumimoji="0" lang="ca-ES" b="1" i="0" u="none" strike="noStrike" cap="none" normalizeH="0" baseline="0" dirty="0" smtClean="0">
                <a:ln>
                  <a:noFill/>
                </a:ln>
                <a:solidFill>
                  <a:schemeClr val="bg1"/>
                </a:solidFill>
                <a:effectLst/>
                <a:latin typeface="Arial" pitchFamily="34" charset="0"/>
                <a:cs typeface="Arial" pitchFamily="34" charset="0"/>
              </a:rPr>
              <a:t> – Participació laboral</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18457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3" name="Rectangle 12"/>
          <p:cNvSpPr>
            <a:spLocks/>
          </p:cNvSpPr>
          <p:nvPr/>
        </p:nvSpPr>
        <p:spPr bwMode="auto">
          <a:xfrm>
            <a:off x="1115616" y="2051556"/>
            <a:ext cx="712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a:solidFill>
                  <a:schemeClr val="tx1">
                    <a:lumMod val="65000"/>
                    <a:lumOff val="35000"/>
                  </a:schemeClr>
                </a:solidFill>
              </a:rPr>
              <a:t>E</a:t>
            </a:r>
            <a:r>
              <a:rPr lang="ca-ES" sz="1200" b="1" dirty="0" smtClean="0">
                <a:solidFill>
                  <a:schemeClr val="tx1">
                    <a:lumMod val="65000"/>
                    <a:lumOff val="35000"/>
                  </a:schemeClr>
                </a:solidFill>
              </a:rPr>
              <a:t>stabilitat laboral</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graphicFrame>
        <p:nvGraphicFramePr>
          <p:cNvPr id="17" name="Gràfic 16"/>
          <p:cNvGraphicFramePr/>
          <p:nvPr>
            <p:extLst>
              <p:ext uri="{D42A27DB-BD31-4B8C-83A1-F6EECF244321}">
                <p14:modId xmlns:p14="http://schemas.microsoft.com/office/powerpoint/2010/main" val="1124051627"/>
              </p:ext>
            </p:extLst>
          </p:nvPr>
        </p:nvGraphicFramePr>
        <p:xfrm>
          <a:off x="2880320" y="255800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a:spLocks/>
          </p:cNvSpPr>
          <p:nvPr/>
        </p:nvSpPr>
        <p:spPr bwMode="auto">
          <a:xfrm>
            <a:off x="683568" y="2636912"/>
            <a:ext cx="21082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dirty="0" smtClean="0">
                <a:solidFill>
                  <a:schemeClr val="tx1">
                    <a:lumMod val="65000"/>
                    <a:lumOff val="35000"/>
                  </a:schemeClr>
                </a:solidFill>
              </a:rPr>
              <a:t>Percentatge de participants que han trobat feina que mantenen la primera feina trobada després de n trimestres dels dos anys posteriors al programa</a:t>
            </a:r>
            <a:endParaRPr lang="ca-ES" sz="1400"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sp>
        <p:nvSpPr>
          <p:cNvPr id="14" name="QuadreDeText 13"/>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5" name="QuadreDeText 14"/>
          <p:cNvSpPr txBox="1"/>
          <p:nvPr/>
        </p:nvSpPr>
        <p:spPr>
          <a:xfrm>
            <a:off x="2051720" y="5517232"/>
            <a:ext cx="6120680" cy="600164"/>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Les insercions laborals posteriors al programa són  força estables. Un 82.0% dels participants que han trobat feina en els dos anys posteriors al programa la mantenen almenys sis trimestres. Només un 5% dels qui han treballat ho han fet per menys d’un trimestre.</a:t>
            </a:r>
            <a:endParaRPr lang="ca-ES" sz="1100" dirty="0"/>
          </a:p>
        </p:txBody>
      </p:sp>
    </p:spTree>
    <p:extLst>
      <p:ext uri="{BB962C8B-B14F-4D97-AF65-F5344CB8AC3E}">
        <p14:creationId xmlns:p14="http://schemas.microsoft.com/office/powerpoint/2010/main" val="750460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1872208" y="467380"/>
            <a:ext cx="673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2000" dirty="0" smtClean="0">
                <a:solidFill>
                  <a:srgbClr val="C00000"/>
                </a:solidFill>
              </a:rPr>
              <a:t>Exemple</a:t>
            </a:r>
            <a:endParaRPr lang="ca-ES" sz="1400" b="1" dirty="0" smtClean="0">
              <a:solidFill>
                <a:srgbClr val="C00000"/>
              </a:solidFill>
            </a:endParaRPr>
          </a:p>
          <a:p>
            <a:r>
              <a:rPr lang="ca-ES" sz="1200" dirty="0" smtClean="0"/>
              <a:t> </a:t>
            </a:r>
          </a:p>
          <a:p>
            <a:endParaRPr lang="ca-ES" sz="1200" dirty="0"/>
          </a:p>
          <a:p>
            <a:endParaRPr lang="ca-ES" sz="1200" dirty="0" smtClean="0"/>
          </a:p>
          <a:p>
            <a:endParaRPr lang="ca-ES" sz="1200" dirty="0" smtClean="0"/>
          </a:p>
        </p:txBody>
      </p:sp>
      <p:sp>
        <p:nvSpPr>
          <p:cNvPr id="3" name="Rectangle 1"/>
          <p:cNvSpPr>
            <a:spLocks noChangeArrowheads="1"/>
          </p:cNvSpPr>
          <p:nvPr/>
        </p:nvSpPr>
        <p:spPr bwMode="auto">
          <a:xfrm>
            <a:off x="303529" y="908720"/>
            <a:ext cx="8588951" cy="469299"/>
          </a:xfrm>
          <a:prstGeom prst="rect">
            <a:avLst/>
          </a:prstGeom>
          <a:solidFill>
            <a:schemeClr val="tx1">
              <a:lumMod val="50000"/>
              <a:lumOff val="50000"/>
            </a:schemeClr>
          </a:solidFill>
          <a:ln>
            <a:noFill/>
          </a:ln>
          <a:effectLst/>
          <a:ex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ca-ES" b="1" dirty="0" smtClean="0">
                <a:solidFill>
                  <a:schemeClr val="bg1"/>
                </a:solidFill>
                <a:latin typeface="Arial" pitchFamily="34" charset="0"/>
                <a:cs typeface="Arial" pitchFamily="34" charset="0"/>
              </a:rPr>
              <a:t>8</a:t>
            </a:r>
            <a:r>
              <a:rPr kumimoji="0" lang="ca-ES" b="1" i="0" u="none" strike="noStrike" cap="none" normalizeH="0" baseline="0" dirty="0" smtClean="0">
                <a:ln>
                  <a:noFill/>
                </a:ln>
                <a:solidFill>
                  <a:schemeClr val="bg1"/>
                </a:solidFill>
                <a:effectLst/>
                <a:latin typeface="Arial" pitchFamily="34" charset="0"/>
                <a:cs typeface="Arial" pitchFamily="34" charset="0"/>
              </a:rPr>
              <a:t> – Participació laboral</a:t>
            </a:r>
            <a:endParaRPr kumimoji="0" lang="ca-ES"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Rectangle 11"/>
          <p:cNvSpPr>
            <a:spLocks/>
          </p:cNvSpPr>
          <p:nvPr/>
        </p:nvSpPr>
        <p:spPr bwMode="auto">
          <a:xfrm>
            <a:off x="303529" y="1340768"/>
            <a:ext cx="8588951" cy="518457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sz="1400" b="1" dirty="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smtClean="0">
              <a:solidFill>
                <a:srgbClr val="C00000"/>
              </a:solidFill>
            </a:endParaRPr>
          </a:p>
          <a:p>
            <a:endParaRPr lang="ca-ES" sz="1400" b="1" dirty="0">
              <a:solidFill>
                <a:srgbClr val="C00000"/>
              </a:solidFill>
            </a:endParaRPr>
          </a:p>
          <a:p>
            <a:endParaRPr lang="ca-ES" sz="1400" b="1" dirty="0" smtClean="0">
              <a:solidFill>
                <a:srgbClr val="C00000"/>
              </a:solidFill>
            </a:endParaRPr>
          </a:p>
          <a:p>
            <a:r>
              <a:rPr lang="ca-ES" sz="1200" dirty="0" smtClean="0"/>
              <a:t> </a:t>
            </a:r>
          </a:p>
          <a:p>
            <a:pPr marL="171450" indent="-171450">
              <a:buFont typeface="Arial" pitchFamily="34" charset="0"/>
              <a:buChar char="•"/>
            </a:pPr>
            <a:endParaRPr lang="ca-ES" sz="600" dirty="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3" name="Rectangle 12"/>
          <p:cNvSpPr>
            <a:spLocks/>
          </p:cNvSpPr>
          <p:nvPr/>
        </p:nvSpPr>
        <p:spPr bwMode="auto">
          <a:xfrm>
            <a:off x="1115616" y="1556792"/>
            <a:ext cx="712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200" b="1" dirty="0" smtClean="0">
                <a:solidFill>
                  <a:schemeClr val="tx1">
                    <a:lumMod val="65000"/>
                    <a:lumOff val="35000"/>
                  </a:schemeClr>
                </a:solidFill>
              </a:rPr>
              <a:t>Sector econòmic dels participants que han trobat feina en el primer any posterior al programa</a:t>
            </a:r>
            <a:endParaRPr lang="ca-ES" sz="1400" b="1" dirty="0" smtClean="0">
              <a:solidFill>
                <a:schemeClr val="tx1">
                  <a:lumMod val="65000"/>
                  <a:lumOff val="35000"/>
                </a:schemeClr>
              </a:solidFill>
            </a:endParaRPr>
          </a:p>
          <a:p>
            <a:r>
              <a:rPr lang="ca-ES" sz="1200" b="1" dirty="0" smtClean="0"/>
              <a:t> </a:t>
            </a:r>
          </a:p>
          <a:p>
            <a:endParaRPr lang="ca-ES" sz="1200" b="1" dirty="0"/>
          </a:p>
          <a:p>
            <a:endParaRPr lang="ca-ES" sz="1200" b="1" dirty="0" smtClean="0"/>
          </a:p>
          <a:p>
            <a:endParaRPr lang="ca-ES" sz="1200" b="1" dirty="0" smtClean="0"/>
          </a:p>
        </p:txBody>
      </p:sp>
      <p:graphicFrame>
        <p:nvGraphicFramePr>
          <p:cNvPr id="14" name="Gràfic 13"/>
          <p:cNvGraphicFramePr/>
          <p:nvPr>
            <p:extLst>
              <p:ext uri="{D42A27DB-BD31-4B8C-83A1-F6EECF244321}">
                <p14:modId xmlns:p14="http://schemas.microsoft.com/office/powerpoint/2010/main" val="3870523498"/>
              </p:ext>
            </p:extLst>
          </p:nvPr>
        </p:nvGraphicFramePr>
        <p:xfrm>
          <a:off x="2804747" y="1988840"/>
          <a:ext cx="4572000" cy="4081145"/>
        </p:xfrm>
        <a:graphic>
          <a:graphicData uri="http://schemas.openxmlformats.org/drawingml/2006/chart">
            <c:chart xmlns:c="http://schemas.openxmlformats.org/drawingml/2006/chart" xmlns:r="http://schemas.openxmlformats.org/officeDocument/2006/relationships" r:id="rId3"/>
          </a:graphicData>
        </a:graphic>
      </p:graphicFrame>
      <p:sp>
        <p:nvSpPr>
          <p:cNvPr id="9" name="QuadreDeText 8"/>
          <p:cNvSpPr txBox="1"/>
          <p:nvPr/>
        </p:nvSpPr>
        <p:spPr>
          <a:xfrm>
            <a:off x="0" y="48685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
        <p:nvSpPr>
          <p:cNvPr id="10" name="QuadreDeText 9"/>
          <p:cNvSpPr txBox="1"/>
          <p:nvPr/>
        </p:nvSpPr>
        <p:spPr>
          <a:xfrm>
            <a:off x="539552" y="3404319"/>
            <a:ext cx="2268252" cy="769441"/>
          </a:xfrm>
          <a:prstGeom prst="rect">
            <a:avLst/>
          </a:prstGeom>
          <a:solidFill>
            <a:schemeClr val="bg1">
              <a:lumMod val="85000"/>
            </a:schemeClr>
          </a:solidFill>
          <a:ln w="3175">
            <a:solidFill>
              <a:schemeClr val="tx1">
                <a:lumMod val="65000"/>
                <a:lumOff val="35000"/>
              </a:schemeClr>
            </a:solidFill>
          </a:ln>
        </p:spPr>
        <p:txBody>
          <a:bodyPr wrap="square" rtlCol="0">
            <a:spAutoFit/>
          </a:bodyPr>
          <a:lstStyle/>
          <a:p>
            <a:r>
              <a:rPr lang="ca-ES" sz="1100" dirty="0" smtClean="0"/>
              <a:t>Comerç, Hosteleria i art i entreteniment concentren el 42% de les insercions laborals posteriors al programa </a:t>
            </a:r>
            <a:endParaRPr lang="ca-ES" sz="1100" dirty="0"/>
          </a:p>
        </p:txBody>
      </p:sp>
    </p:spTree>
    <p:extLst>
      <p:ext uri="{BB962C8B-B14F-4D97-AF65-F5344CB8AC3E}">
        <p14:creationId xmlns:p14="http://schemas.microsoft.com/office/powerpoint/2010/main" val="2452041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període 2013-2016</a:t>
            </a:r>
          </a:p>
          <a:p>
            <a:r>
              <a:rPr lang="ca-ES" sz="1200" dirty="0" smtClean="0"/>
              <a:t> </a:t>
            </a:r>
          </a:p>
          <a:p>
            <a:pPr marL="228600" indent="-228600">
              <a:buFont typeface="+mj-lt"/>
              <a:buAutoNum type="arabicPeriod"/>
            </a:pPr>
            <a:r>
              <a:rPr lang="ca-ES" sz="1200" b="1" dirty="0" smtClean="0"/>
              <a:t>Concretar el format estàndard dels </a:t>
            </a:r>
            <a:r>
              <a:rPr lang="ca-ES" sz="1200" b="1" dirty="0"/>
              <a:t>informes periòdics de </a:t>
            </a:r>
            <a:r>
              <a:rPr lang="ca-ES" sz="1200" b="1" dirty="0" smtClean="0"/>
              <a:t>seguiment</a:t>
            </a:r>
          </a:p>
          <a:p>
            <a:pPr marL="228600" indent="-228600">
              <a:buFont typeface="+mj-lt"/>
              <a:buAutoNum type="arabicPeriod"/>
            </a:pPr>
            <a:endParaRPr lang="ca-ES" sz="1200" b="1" dirty="0"/>
          </a:p>
          <a:p>
            <a:pPr marL="228600" indent="-228600">
              <a:buFont typeface="+mj-lt"/>
              <a:buAutoNum type="arabicPeriod"/>
            </a:pPr>
            <a:r>
              <a:rPr lang="ca-ES" sz="1200" b="1" dirty="0" smtClean="0"/>
              <a:t>Adequar els continguts i ajustar l’informe amb un o dos programes específics</a:t>
            </a:r>
          </a:p>
          <a:p>
            <a:pPr marL="228600" indent="-228600">
              <a:buFont typeface="+mj-lt"/>
              <a:buAutoNum type="arabicPeriod"/>
            </a:pPr>
            <a:endParaRPr lang="ca-ES" sz="1200" b="1" dirty="0" smtClean="0"/>
          </a:p>
          <a:p>
            <a:pPr marL="228600" indent="-228600">
              <a:buFont typeface="+mj-lt"/>
              <a:buAutoNum type="arabicPeriod"/>
            </a:pPr>
            <a:r>
              <a:rPr lang="ca-ES" sz="1200" b="1" dirty="0" smtClean="0"/>
              <a:t>Estendre al conjunt de </a:t>
            </a:r>
            <a:r>
              <a:rPr lang="ca-ES" sz="1200" b="1" dirty="0"/>
              <a:t>polítiques actives </a:t>
            </a:r>
            <a:r>
              <a:rPr lang="ca-ES" sz="1200" b="1" dirty="0" smtClean="0"/>
              <a:t>d’ocupació</a:t>
            </a:r>
            <a:r>
              <a:rPr lang="ca-ES" sz="1200" dirty="0" smtClean="0"/>
              <a:t>, a mesura que el desenvolupament de la BDI/SIPAO ho permeti</a:t>
            </a:r>
          </a:p>
          <a:p>
            <a:pPr marL="228600" indent="-228600">
              <a:buFont typeface="+mj-lt"/>
              <a:buAutoNum type="arabicPeriod"/>
            </a:pPr>
            <a:endParaRPr lang="ca-ES" sz="1200" b="1" dirty="0" smtClean="0"/>
          </a:p>
          <a:p>
            <a:pPr marL="228600" indent="-228600">
              <a:buFont typeface="+mj-lt"/>
              <a:buAutoNum type="arabicPeriod"/>
            </a:pPr>
            <a:r>
              <a:rPr lang="ca-ES" sz="1200" b="1" dirty="0" err="1" smtClean="0"/>
              <a:t>Protocolitzar</a:t>
            </a:r>
            <a:r>
              <a:rPr lang="ca-ES" sz="1200" b="1" dirty="0" smtClean="0"/>
              <a:t> i automatitzar el procés de producció dels informes de seguiment </a:t>
            </a:r>
          </a:p>
          <a:p>
            <a:pPr marL="228600" indent="-228600">
              <a:buFont typeface="+mj-lt"/>
              <a:buAutoNum type="arabicPeriod"/>
            </a:pPr>
            <a:endParaRPr lang="ca-ES" sz="1200" b="1" dirty="0"/>
          </a:p>
          <a:p>
            <a:pPr marL="228600" indent="-228600">
              <a:buFont typeface="+mj-lt"/>
              <a:buAutoNum type="arabicPeriod"/>
            </a:pPr>
            <a:endParaRPr lang="ca-ES" sz="1200" b="1" dirty="0" smtClean="0"/>
          </a:p>
          <a:p>
            <a:pPr marL="228600" lvl="0" indent="-228600">
              <a:buFont typeface="+mj-lt"/>
              <a:buAutoNum type="arabicPeriod"/>
            </a:pPr>
            <a:endParaRPr lang="ca-ES" sz="1200" b="1" dirty="0"/>
          </a:p>
          <a:p>
            <a:pPr marL="228600" indent="-228600">
              <a:buFont typeface="+mj-lt"/>
              <a:buAutoNum type="arabicPeriod"/>
            </a:pPr>
            <a:endParaRPr lang="ca-ES" sz="1200" b="1" dirty="0" smtClean="0"/>
          </a:p>
          <a:p>
            <a:pPr marL="228600" indent="-228600">
              <a:buFont typeface="+mj-lt"/>
              <a:buAutoNum type="arabicPeriod"/>
            </a:pPr>
            <a:endParaRPr lang="ca-ES" sz="1200" b="1" dirty="0" smtClean="0"/>
          </a:p>
          <a:p>
            <a:pPr marL="228600" indent="-228600">
              <a:buFont typeface="+mj-lt"/>
              <a:buAutoNum type="arabicPeriod"/>
            </a:pPr>
            <a:endParaRPr lang="ca-ES" sz="1200" b="1" dirty="0" smtClean="0"/>
          </a:p>
          <a:p>
            <a:endParaRPr lang="ca-ES" sz="1200" b="1" dirty="0" smtClean="0">
              <a:solidFill>
                <a:srgbClr val="C00000"/>
              </a:solidFill>
            </a:endParaRPr>
          </a:p>
          <a:p>
            <a:endParaRPr lang="ca-ES" sz="1200" dirty="0" smtClean="0"/>
          </a:p>
        </p:txBody>
      </p:sp>
      <p:sp>
        <p:nvSpPr>
          <p:cNvPr id="9"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Estandarditzar el seguiment i monitorització</a:t>
            </a:r>
          </a:p>
        </p:txBody>
      </p:sp>
      <p:sp>
        <p:nvSpPr>
          <p:cNvPr id="8" name="QuadreDeText 7"/>
          <p:cNvSpPr txBox="1"/>
          <p:nvPr/>
        </p:nvSpPr>
        <p:spPr>
          <a:xfrm>
            <a:off x="0" y="48685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a:t>
            </a:r>
            <a:r>
              <a:rPr lang="ca-ES" b="1" dirty="0">
                <a:solidFill>
                  <a:schemeClr val="bg1"/>
                </a:solidFill>
              </a:rPr>
              <a:t>3</a:t>
            </a:r>
          </a:p>
        </p:txBody>
      </p:sp>
    </p:spTree>
    <p:extLst>
      <p:ext uri="{BB962C8B-B14F-4D97-AF65-F5344CB8AC3E}">
        <p14:creationId xmlns:p14="http://schemas.microsoft.com/office/powerpoint/2010/main" val="2682992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L’avaluació no consisteix (només) en el seguiment d’indicadors</a:t>
            </a:r>
          </a:p>
          <a:p>
            <a:endParaRPr lang="ca-ES" sz="1200" dirty="0" smtClean="0"/>
          </a:p>
          <a:p>
            <a:r>
              <a:rPr lang="ca-ES" sz="1200" dirty="0" smtClean="0"/>
              <a:t>És força comú que les administracions públiques comencin l’exercici d’avaluació per identificar “indicadors d’impacte”, entesos com variables que, si milloren en el temps, indiquen que el programa ha produït els efectes desitjats, i si es mantenen inalterats o  empitjoren, indiquen que el programa no ha tingut l’impacte desitjat.</a:t>
            </a:r>
          </a:p>
          <a:p>
            <a:endParaRPr lang="ca-ES" sz="1200" dirty="0" smtClean="0"/>
          </a:p>
          <a:p>
            <a:r>
              <a:rPr lang="ca-ES" sz="1200" dirty="0" smtClean="0"/>
              <a:t>Però, en realitat, </a:t>
            </a:r>
            <a:r>
              <a:rPr lang="ca-ES" sz="1200" b="1" dirty="0" smtClean="0"/>
              <a:t>els programes que poden ser avaluats amb indicadors són molt infreqüents</a:t>
            </a:r>
            <a:r>
              <a:rPr lang="ca-ES" sz="1200" dirty="0" smtClean="0"/>
              <a:t>. Per a la majoria d’objectius que les polítiques públiques pretenen assolir (com ara reduir l’atur, millorar la qualitat de la participació laboral, incrementar el retorn al sistema educatiu, etc.) els indicadors pugen o baixen empesos per una multiplicitat de determinants, dels quals el programa només n’és un, i sovint no és el més important (ho solen ser l’evolució de l’economia i del mercat laboral, o altres polítiques públiques, com ara la regulació del mercat laboral).</a:t>
            </a:r>
          </a:p>
          <a:p>
            <a:endParaRPr lang="ca-ES" sz="1200" dirty="0" smtClean="0"/>
          </a:p>
          <a:p>
            <a:r>
              <a:rPr lang="ca-ES" sz="1200" dirty="0" smtClean="0"/>
              <a:t>En aquestes circumstàncies, que són les més habituals, l’estimació de l’impacte dels programes requereix una anàlisi més complexa que el pur seguiment d’indicadors al llarg del temps, ja que cal discernir quina part de la variació en l’indicador d’impacte ha estat causada i pot ser atribuïda al programa. Aquestes anàlisis d’estimació d’impacte solen emprar </a:t>
            </a:r>
            <a:r>
              <a:rPr lang="ca-ES" sz="1200" b="1" dirty="0" smtClean="0"/>
              <a:t>mètodes experimentals o quasi‐experimentals</a:t>
            </a:r>
            <a:r>
              <a:rPr lang="ca-ES" sz="1200" dirty="0" smtClean="0"/>
              <a:t> en què no només s’empra informació sobre els participants en els programes, </a:t>
            </a:r>
            <a:r>
              <a:rPr lang="ca-ES" sz="1200" dirty="0"/>
              <a:t>sinó també d’un grup de comparació o control </a:t>
            </a:r>
            <a:r>
              <a:rPr lang="ca-ES" sz="1200" dirty="0" smtClean="0"/>
              <a:t>no exposat </a:t>
            </a:r>
            <a:r>
              <a:rPr lang="ca-ES" sz="1200" dirty="0"/>
              <a:t>al </a:t>
            </a:r>
            <a:r>
              <a:rPr lang="ca-ES" sz="1200" dirty="0" smtClean="0"/>
              <a:t>programa, que tingui característiques molt similars a la del grup de participants </a:t>
            </a:r>
            <a:r>
              <a:rPr lang="ca-ES" sz="1200" dirty="0"/>
              <a:t>(vegeu la </a:t>
            </a:r>
            <a:r>
              <a:rPr lang="ca-ES" sz="1200" dirty="0" smtClean="0"/>
              <a:t>guia </a:t>
            </a:r>
            <a:r>
              <a:rPr lang="ca-ES" sz="1200" dirty="0">
                <a:solidFill>
                  <a:schemeClr val="tx1">
                    <a:lumMod val="75000"/>
                    <a:lumOff val="25000"/>
                  </a:schemeClr>
                </a:solidFill>
              </a:rPr>
              <a:t>“Avaluar l’impacte de les polítiques actives d’ocupació Una guia d’avaluació per a no avaluadors</a:t>
            </a:r>
            <a:r>
              <a:rPr lang="ca-ES" sz="1200" dirty="0" smtClean="0">
                <a:solidFill>
                  <a:schemeClr val="tx1">
                    <a:lumMod val="75000"/>
                    <a:lumOff val="25000"/>
                  </a:schemeClr>
                </a:solidFill>
              </a:rPr>
              <a:t>”)</a:t>
            </a:r>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9" name="QuadreDeText 8"/>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2029360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graphicFrame>
        <p:nvGraphicFramePr>
          <p:cNvPr id="8" name="Gràfic 7"/>
          <p:cNvGraphicFramePr>
            <a:graphicFrameLocks/>
          </p:cNvGraphicFramePr>
          <p:nvPr>
            <p:extLst>
              <p:ext uri="{D42A27DB-BD31-4B8C-83A1-F6EECF244321}">
                <p14:modId xmlns:p14="http://schemas.microsoft.com/office/powerpoint/2010/main" val="1641842464"/>
              </p:ext>
            </p:extLst>
          </p:nvPr>
        </p:nvGraphicFramePr>
        <p:xfrm>
          <a:off x="2704402" y="2121821"/>
          <a:ext cx="3500971" cy="2171273"/>
        </p:xfrm>
        <a:graphic>
          <a:graphicData uri="http://schemas.openxmlformats.org/drawingml/2006/chart">
            <c:chart xmlns:c="http://schemas.openxmlformats.org/drawingml/2006/chart" xmlns:r="http://schemas.openxmlformats.org/officeDocument/2006/relationships" r:id="rId3"/>
          </a:graphicData>
        </a:graphic>
      </p:graphicFrame>
      <p:sp>
        <p:nvSpPr>
          <p:cNvPr id="2" name="QuadreDeText 1"/>
          <p:cNvSpPr txBox="1"/>
          <p:nvPr/>
        </p:nvSpPr>
        <p:spPr>
          <a:xfrm rot="16200000">
            <a:off x="1311604" y="2904910"/>
            <a:ext cx="2376265" cy="400110"/>
          </a:xfrm>
          <a:prstGeom prst="rect">
            <a:avLst/>
          </a:prstGeom>
          <a:noFill/>
        </p:spPr>
        <p:txBody>
          <a:bodyPr wrap="square" rtlCol="0">
            <a:spAutoFit/>
          </a:bodyPr>
          <a:lstStyle/>
          <a:p>
            <a:pPr algn="ctr"/>
            <a:r>
              <a:rPr lang="ca-ES" sz="1000" dirty="0" smtClean="0"/>
              <a:t>% de persones que almenys en han treballat  dins de l’any </a:t>
            </a:r>
            <a:endParaRPr lang="ca-ES" sz="1000" dirty="0"/>
          </a:p>
        </p:txBody>
      </p:sp>
      <p:cxnSp>
        <p:nvCxnSpPr>
          <p:cNvPr id="4" name="Connector recte 3"/>
          <p:cNvCxnSpPr/>
          <p:nvPr/>
        </p:nvCxnSpPr>
        <p:spPr>
          <a:xfrm flipV="1">
            <a:off x="5224682" y="2265837"/>
            <a:ext cx="0" cy="1739225"/>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QuadreDeText 4"/>
          <p:cNvSpPr txBox="1"/>
          <p:nvPr/>
        </p:nvSpPr>
        <p:spPr>
          <a:xfrm>
            <a:off x="4576610" y="2060846"/>
            <a:ext cx="1296144" cy="276999"/>
          </a:xfrm>
          <a:prstGeom prst="rect">
            <a:avLst/>
          </a:prstGeom>
          <a:solidFill>
            <a:schemeClr val="tx2"/>
          </a:solidFill>
          <a:ln>
            <a:noFill/>
          </a:ln>
        </p:spPr>
        <p:txBody>
          <a:bodyPr wrap="square" rtlCol="0">
            <a:spAutoFit/>
          </a:bodyPr>
          <a:lstStyle/>
          <a:p>
            <a:pPr algn="ctr"/>
            <a:r>
              <a:rPr lang="ca-ES" sz="1200" b="1" dirty="0" smtClean="0">
                <a:solidFill>
                  <a:schemeClr val="bg1"/>
                </a:solidFill>
              </a:rPr>
              <a:t>Programa</a:t>
            </a:r>
            <a:endParaRPr lang="ca-ES" sz="1200" b="1" dirty="0">
              <a:solidFill>
                <a:schemeClr val="bg1"/>
              </a:solidFill>
            </a:endParaRPr>
          </a:p>
        </p:txBody>
      </p:sp>
      <p:sp>
        <p:nvSpPr>
          <p:cNvPr id="12" name="Rectangle 11"/>
          <p:cNvSpPr>
            <a:spLocks/>
          </p:cNvSpPr>
          <p:nvPr/>
        </p:nvSpPr>
        <p:spPr bwMode="auto">
          <a:xfrm>
            <a:off x="683568" y="4365104"/>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400" b="1" dirty="0" smtClean="0">
                <a:solidFill>
                  <a:srgbClr val="C00000"/>
                </a:solidFill>
              </a:rPr>
              <a:t>Comparació abans – després del programa (dels participants)</a:t>
            </a:r>
          </a:p>
          <a:p>
            <a:endParaRPr lang="ca-ES" sz="700" dirty="0"/>
          </a:p>
          <a:p>
            <a:r>
              <a:rPr lang="ca-ES" sz="1200" dirty="0" smtClean="0"/>
              <a:t>Descriure l’evolució de la participació laboral de les persones que han pres part en una política activa no genera coneixement sobre l’efectivitat del programa, ja que </a:t>
            </a:r>
            <a:r>
              <a:rPr lang="ca-ES" sz="1200" b="1" dirty="0" smtClean="0"/>
              <a:t>l’increment de la participació laboral posterior al programa es podria haver </a:t>
            </a:r>
            <a:r>
              <a:rPr lang="ca-ES" sz="1200" b="1" dirty="0"/>
              <a:t>produït </a:t>
            </a:r>
            <a:r>
              <a:rPr lang="ca-ES" sz="1200" b="1" dirty="0" smtClean="0"/>
              <a:t>igualment en </a:t>
            </a:r>
            <a:r>
              <a:rPr lang="ca-ES" sz="1200" b="1" dirty="0"/>
              <a:t>absència del </a:t>
            </a:r>
            <a:r>
              <a:rPr lang="ca-ES" sz="1200" b="1" dirty="0" smtClean="0"/>
              <a:t>programa</a:t>
            </a:r>
            <a:r>
              <a:rPr lang="ca-ES" sz="1200" dirty="0" smtClean="0"/>
              <a:t>. Això és perquè l’increment de la participació laboral dels qui han pres part en el programa pot ser el resultat, per exemple,  d’una millora en l’economia local, de canvis en la regulació del mercat laboral o de qualsevol altra variació “de context”.</a:t>
            </a:r>
          </a:p>
          <a:p>
            <a:endParaRPr lang="ca-ES" sz="1200" dirty="0"/>
          </a:p>
          <a:p>
            <a:r>
              <a:rPr lang="ca-ES" sz="1200" dirty="0" smtClean="0"/>
              <a:t>A més, les persones solen mostrar un declivi en la seva participació laboral (i en altres indicadors, com ara la renda) en el període immediatament anterior a la participació en un programa (precisament per això s’han decidit a participar), que s’anomena </a:t>
            </a:r>
            <a:r>
              <a:rPr lang="ca-ES" sz="1200" b="1" dirty="0" err="1" smtClean="0"/>
              <a:t>l’Ashenfelter</a:t>
            </a:r>
            <a:r>
              <a:rPr lang="ca-ES" sz="1200" b="1" dirty="0" smtClean="0"/>
              <a:t> dip</a:t>
            </a:r>
            <a:r>
              <a:rPr lang="ca-ES" sz="1200" dirty="0" smtClean="0"/>
              <a:t>. L’increment de la participació laboral posterior a la participació al programa pot no ser deguda a </a:t>
            </a:r>
            <a:r>
              <a:rPr lang="ca-ES" sz="1200" dirty="0"/>
              <a:t>l’impacte del </a:t>
            </a:r>
            <a:r>
              <a:rPr lang="ca-ES" sz="1200" dirty="0" smtClean="0"/>
              <a:t>programa sinó a la recuperació espontània de la participació laboral des dels valors anòmalament baixos previs.</a:t>
            </a:r>
          </a:p>
          <a:p>
            <a:endParaRPr lang="ca-ES" sz="1200" dirty="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comparacions “crues” són molt enganyoses</a:t>
            </a:r>
          </a:p>
          <a:p>
            <a:endParaRPr lang="ca-ES" sz="1200" dirty="0" smtClean="0"/>
          </a:p>
          <a:p>
            <a:endParaRPr lang="ca-ES" sz="1200" dirty="0"/>
          </a:p>
          <a:p>
            <a:endParaRPr lang="ca-ES" sz="1200" dirty="0" smtClean="0"/>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13" name="QuadreDeText 12"/>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103267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 informació no està organitzada per a ser consultada de forma àgil</a:t>
            </a:r>
          </a:p>
          <a:p>
            <a:r>
              <a:rPr lang="ca-ES" sz="600" dirty="0" smtClean="0"/>
              <a:t> </a:t>
            </a:r>
          </a:p>
          <a:p>
            <a:r>
              <a:rPr lang="ca-ES" sz="1200" dirty="0"/>
              <a:t>L</a:t>
            </a:r>
            <a:r>
              <a:rPr lang="ca-ES" sz="1200" dirty="0" smtClean="0"/>
              <a:t>’any 2007 la Secretaria Tècnica va emprendre el projecte de creació d’una base de dades analítica que integrés informació de les múltiples bases de dades que utilitza el SOC, batejada amb el nom de Base de Dades d’Integració / Sistema d’Informació de les Polítiques </a:t>
            </a:r>
            <a:r>
              <a:rPr lang="ca-ES" sz="1200" dirty="0"/>
              <a:t>A</a:t>
            </a:r>
            <a:r>
              <a:rPr lang="ca-ES" sz="1200" dirty="0" smtClean="0"/>
              <a:t>ctives d’Ocupació (BDI / SIPAO). Aquesta base de dades registra els participants de les diferents polítiques actives d’ocupació i hi incorpora informació sobre diversos atributs personals provinents del registre de demandants d’ocupació (SICAS</a:t>
            </a:r>
            <a:r>
              <a:rPr lang="ca-ES" sz="1200" dirty="0"/>
              <a:t>). </a:t>
            </a:r>
            <a:r>
              <a:rPr lang="ca-ES" sz="1200" dirty="0" smtClean="0"/>
              <a:t>Això </a:t>
            </a:r>
            <a:r>
              <a:rPr lang="ca-ES" sz="1200" dirty="0"/>
              <a:t>no </a:t>
            </a:r>
            <a:r>
              <a:rPr lang="ca-ES" sz="1200" dirty="0" smtClean="0"/>
              <a:t>obstant:</a:t>
            </a:r>
          </a:p>
          <a:p>
            <a:endParaRPr lang="ca-ES" sz="600" dirty="0" smtClean="0"/>
          </a:p>
          <a:p>
            <a:pPr marL="628650" lvl="1" indent="-171450">
              <a:buFont typeface="Arial" pitchFamily="34" charset="0"/>
              <a:buChar char="•"/>
            </a:pPr>
            <a:r>
              <a:rPr lang="ca-ES" sz="1200" b="1" dirty="0" smtClean="0"/>
              <a:t>No existeix, pròpiament, un únic sistema d’informació integrat del SOC,</a:t>
            </a:r>
            <a:r>
              <a:rPr lang="ca-ES" sz="1200" dirty="0" smtClean="0"/>
              <a:t> sinó que continuen en funcionament múltiples bases de dades, essent la BDI/SIPAO un esforç addicional per integrar la informació i facilitar-ne l’anàlisi. De fet, durant </a:t>
            </a:r>
            <a:r>
              <a:rPr lang="ca-ES" sz="1200" dirty="0"/>
              <a:t>el període d’existència de la BDI/SIPAO s’han continuat creant </a:t>
            </a:r>
            <a:r>
              <a:rPr lang="ca-ES" sz="1200" dirty="0" smtClean="0"/>
              <a:t>noves bases de dades que funcionen de forma independent, sobre els quals la Secretaria Tècnica ha de fer un esforç ex-post per integrar-ne part de la informació a la BDI/SIPAO. </a:t>
            </a:r>
          </a:p>
          <a:p>
            <a:pPr lvl="1"/>
            <a:endParaRPr lang="ca-ES" sz="700" dirty="0" smtClean="0"/>
          </a:p>
          <a:p>
            <a:pPr marL="628650" lvl="1" indent="-171450">
              <a:buFont typeface="Arial" pitchFamily="34" charset="0"/>
              <a:buChar char="•"/>
            </a:pPr>
            <a:r>
              <a:rPr lang="ca-ES" sz="1200" b="1" dirty="0"/>
              <a:t>E</a:t>
            </a:r>
            <a:r>
              <a:rPr lang="ca-ES" sz="1200" b="1" dirty="0" smtClean="0"/>
              <a:t>ls protocols d’integració de la BDI/SIPAO no han estat mai plenament implementats</a:t>
            </a:r>
            <a:r>
              <a:rPr lang="ca-ES" sz="1200" dirty="0" smtClean="0"/>
              <a:t>, talment que alguns programes en resten totalment exclosos, o bé en manquen els participants d’algunes convocatòries. </a:t>
            </a:r>
          </a:p>
          <a:p>
            <a:pPr lvl="1"/>
            <a:endParaRPr lang="ca-ES" sz="700" dirty="0"/>
          </a:p>
          <a:p>
            <a:pPr marL="628650" lvl="1" indent="-171450">
              <a:buFont typeface="Arial" pitchFamily="34" charset="0"/>
              <a:buChar char="•"/>
            </a:pPr>
            <a:r>
              <a:rPr lang="ca-ES" sz="1200" dirty="0" smtClean="0"/>
              <a:t>L’alimentació de la BDI/SIPAO amb atributs personals dels aturats és incompleta, ja que s’hi integra informació de SICAS per </a:t>
            </a:r>
            <a:r>
              <a:rPr lang="ca-ES" sz="1200" b="1" dirty="0" smtClean="0"/>
              <a:t>no </a:t>
            </a:r>
            <a:r>
              <a:rPr lang="ca-ES" sz="1200" b="1" dirty="0"/>
              <a:t>s’ha completat </a:t>
            </a:r>
            <a:r>
              <a:rPr lang="ca-ES" sz="1200" b="1" dirty="0" smtClean="0"/>
              <a:t>encara la </a:t>
            </a:r>
            <a:r>
              <a:rPr lang="ca-ES" sz="1200" b="1" dirty="0"/>
              <a:t>integració de la informació </a:t>
            </a:r>
            <a:r>
              <a:rPr lang="ca-ES" sz="1200" b="1" dirty="0" smtClean="0"/>
              <a:t>de les bases de dades </a:t>
            </a:r>
            <a:r>
              <a:rPr lang="ca-ES" sz="1200" b="1" dirty="0" err="1" smtClean="0"/>
              <a:t>d’afiliacions</a:t>
            </a:r>
            <a:r>
              <a:rPr lang="ca-ES" sz="1200" b="1" dirty="0" smtClean="0"/>
              <a:t>  (AFI) a la </a:t>
            </a:r>
            <a:r>
              <a:rPr lang="ca-ES" sz="1200" b="1" dirty="0"/>
              <a:t>seguretat social </a:t>
            </a:r>
            <a:r>
              <a:rPr lang="ca-ES" sz="1200" b="1" dirty="0" smtClean="0"/>
              <a:t>ni del registre de contractes laborals (</a:t>
            </a:r>
            <a:r>
              <a:rPr lang="ca-ES" sz="1200" b="1" dirty="0" err="1" smtClean="0"/>
              <a:t>Contrata</a:t>
            </a:r>
            <a:r>
              <a:rPr lang="ca-ES" sz="1200" b="1" dirty="0" smtClean="0"/>
              <a:t>) </a:t>
            </a:r>
            <a:r>
              <a:rPr lang="ca-ES" sz="1200" dirty="0" smtClean="0"/>
              <a:t>de les quals disposa el Departament d’Empresa i Ocupació, si </a:t>
            </a:r>
            <a:r>
              <a:rPr lang="ca-ES" sz="1200" dirty="0"/>
              <a:t>bé </a:t>
            </a:r>
            <a:r>
              <a:rPr lang="ca-ES" sz="1200" dirty="0" smtClean="0"/>
              <a:t>s’han </a:t>
            </a:r>
            <a:r>
              <a:rPr lang="ca-ES" sz="1200" dirty="0"/>
              <a:t>realitzat tasques </a:t>
            </a:r>
            <a:r>
              <a:rPr lang="ca-ES" sz="1200" dirty="0" smtClean="0"/>
              <a:t>de preparació del procés d’integració. Aquesta informació és molt rellevant tant per caracteritzar els participants en el moment en què són seleccionats per prendre part en els programes, com per descriure les trajectòries laborals posteriors a la participació en els programes, i per tant per poder-ne estimar els impactes</a:t>
            </a:r>
            <a:r>
              <a:rPr lang="ca-ES" sz="1200" dirty="0"/>
              <a:t> </a:t>
            </a:r>
            <a:r>
              <a:rPr lang="ca-ES" sz="1200" dirty="0" smtClean="0"/>
              <a:t>(vegeu el </a:t>
            </a:r>
            <a:r>
              <a:rPr lang="ca-ES" sz="1200" b="1" dirty="0" smtClean="0">
                <a:solidFill>
                  <a:schemeClr val="tx1">
                    <a:lumMod val="75000"/>
                    <a:lumOff val="25000"/>
                  </a:schemeClr>
                </a:solidFill>
              </a:rPr>
              <a:t>Quadre 1</a:t>
            </a:r>
            <a:r>
              <a:rPr lang="ca-ES" sz="1200" dirty="0" smtClean="0"/>
              <a:t>) </a:t>
            </a:r>
          </a:p>
          <a:p>
            <a:pPr lvl="1"/>
            <a:endParaRPr lang="ca-ES" sz="700" dirty="0"/>
          </a:p>
          <a:p>
            <a:pPr marL="628650" lvl="1" indent="-171450">
              <a:buFont typeface="Arial" pitchFamily="34" charset="0"/>
              <a:buChar char="•"/>
            </a:pPr>
            <a:r>
              <a:rPr lang="ca-ES" sz="1200" dirty="0"/>
              <a:t>L</a:t>
            </a:r>
            <a:r>
              <a:rPr lang="ca-ES" sz="1200" dirty="0" smtClean="0"/>
              <a:t>a </a:t>
            </a:r>
            <a:r>
              <a:rPr lang="ca-ES" sz="1200" dirty="0"/>
              <a:t>BDI/SIPAO té limitacions per </a:t>
            </a:r>
            <a:r>
              <a:rPr lang="ca-ES" sz="1200" dirty="0" smtClean="0"/>
              <a:t>a la seva aplicació en </a:t>
            </a:r>
            <a:r>
              <a:rPr lang="ca-ES" sz="1200" dirty="0"/>
              <a:t>l’avaluació dels processos de selecció i l’estimació de l’impacte de les polítiques actives, ja que </a:t>
            </a:r>
            <a:r>
              <a:rPr lang="ca-ES" sz="1200" b="1" dirty="0"/>
              <a:t>conté únicament informació sobre els participants  i no sobre els conjunt d’aturats que hi podrien </a:t>
            </a:r>
            <a:r>
              <a:rPr lang="ca-ES" sz="1200" b="1" dirty="0" smtClean="0"/>
              <a:t>haver participat </a:t>
            </a:r>
            <a:r>
              <a:rPr lang="ca-ES" sz="1200" dirty="0" smtClean="0"/>
              <a:t>i/o que</a:t>
            </a:r>
            <a:r>
              <a:rPr lang="ca-ES" sz="1200" dirty="0"/>
              <a:t>, d’una manera o altra, han expressat la voluntat de </a:t>
            </a:r>
            <a:r>
              <a:rPr lang="ca-ES" sz="1200" dirty="0" smtClean="0"/>
              <a:t>participar-hi.</a:t>
            </a:r>
          </a:p>
          <a:p>
            <a:pPr lvl="1"/>
            <a:endParaRPr lang="ca-ES" sz="700" dirty="0" smtClean="0"/>
          </a:p>
          <a:p>
            <a:pPr marL="628650" lvl="1" indent="-171450">
              <a:buFont typeface="Arial" pitchFamily="34" charset="0"/>
              <a:buChar char="•"/>
            </a:pPr>
            <a:r>
              <a:rPr lang="ca-ES" sz="1200" b="1" dirty="0" smtClean="0"/>
              <a:t>La informació </a:t>
            </a:r>
            <a:r>
              <a:rPr lang="ca-ES" sz="1200" b="1" dirty="0"/>
              <a:t>continguda en algunes bases de </a:t>
            </a:r>
            <a:r>
              <a:rPr lang="ca-ES" sz="1200" b="1" dirty="0" smtClean="0"/>
              <a:t>dades presenta certs problemes de qualitat</a:t>
            </a:r>
            <a:r>
              <a:rPr lang="ca-ES" sz="1200" dirty="0" smtClean="0"/>
              <a:t>. En el cas de </a:t>
            </a:r>
            <a:r>
              <a:rPr lang="ca-ES" sz="1200" dirty="0"/>
              <a:t>SICAS, </a:t>
            </a:r>
            <a:r>
              <a:rPr lang="ca-ES" sz="1200" dirty="0" smtClean="0"/>
              <a:t>un estudi va revelar una elevada variabilitat en la qualitat de les dades entre Oficines de Treball.</a:t>
            </a:r>
            <a:endParaRPr lang="ca-ES" sz="1200" dirty="0"/>
          </a:p>
          <a:p>
            <a:pPr marL="628650" lvl="1" indent="-171450">
              <a:buFont typeface="Arial" pitchFamily="34" charset="0"/>
              <a:buChar char="•"/>
            </a:pPr>
            <a:endParaRPr lang="ca-ES" sz="1200" dirty="0">
              <a:solidFill>
                <a:schemeClr val="accent6"/>
              </a:solidFill>
            </a:endParaRPr>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Tree>
    <p:extLst>
      <p:ext uri="{BB962C8B-B14F-4D97-AF65-F5344CB8AC3E}">
        <p14:creationId xmlns:p14="http://schemas.microsoft.com/office/powerpoint/2010/main" val="1136250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2" name="QuadreDeText 1"/>
          <p:cNvSpPr txBox="1"/>
          <p:nvPr/>
        </p:nvSpPr>
        <p:spPr>
          <a:xfrm rot="16200000">
            <a:off x="1311604" y="2904910"/>
            <a:ext cx="2376265" cy="400110"/>
          </a:xfrm>
          <a:prstGeom prst="rect">
            <a:avLst/>
          </a:prstGeom>
          <a:noFill/>
        </p:spPr>
        <p:txBody>
          <a:bodyPr wrap="square" rtlCol="0">
            <a:spAutoFit/>
          </a:bodyPr>
          <a:lstStyle/>
          <a:p>
            <a:pPr algn="ctr"/>
            <a:r>
              <a:rPr lang="ca-ES" sz="1000" dirty="0" smtClean="0"/>
              <a:t>% de persones que almenys en han treballat  dins de l’any </a:t>
            </a:r>
            <a:endParaRPr lang="ca-ES" sz="1000" dirty="0"/>
          </a:p>
        </p:txBody>
      </p:sp>
      <p:sp>
        <p:nvSpPr>
          <p:cNvPr id="12" name="Rectangle 11"/>
          <p:cNvSpPr>
            <a:spLocks/>
          </p:cNvSpPr>
          <p:nvPr/>
        </p:nvSpPr>
        <p:spPr bwMode="auto">
          <a:xfrm>
            <a:off x="683568" y="4221088"/>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a-ES" sz="1400" b="1" dirty="0" smtClean="0">
                <a:solidFill>
                  <a:srgbClr val="C00000"/>
                </a:solidFill>
              </a:rPr>
              <a:t>Comparació participants – no participants (després del programa)</a:t>
            </a:r>
          </a:p>
          <a:p>
            <a:endParaRPr lang="ca-ES" sz="700" dirty="0"/>
          </a:p>
          <a:p>
            <a:r>
              <a:rPr lang="ca-ES" sz="1200" dirty="0" smtClean="0"/>
              <a:t>La comparació en la inserció laboral entre els aturats que han participat en un programa i els que no hi han participat sol ser igualment enganyosa, perquè </a:t>
            </a:r>
            <a:r>
              <a:rPr lang="ca-ES" sz="1200" b="1" dirty="0" smtClean="0"/>
              <a:t>uns i altres poden ser diferents en característiques molt rellevants</a:t>
            </a:r>
            <a:r>
              <a:rPr lang="ca-ES" sz="1200" dirty="0" smtClean="0"/>
              <a:t>. Per exemple, si els no participants tendeixen a ser, més joves, amb menys experiència laboral prèvia, i un menor nivell d’estudis, la diferència en la participació laboral posterior de participants i no participants pot ser deguda a aquestes diferències prèvies, i no a l’impacte del programa.</a:t>
            </a:r>
          </a:p>
          <a:p>
            <a:endParaRPr lang="ca-ES" sz="1200" dirty="0" smtClean="0"/>
          </a:p>
          <a:p>
            <a:r>
              <a:rPr lang="ca-ES" sz="1200" dirty="0" smtClean="0"/>
              <a:t>Sovint, a més, les diferències entre els dos grups atenyen característiques relativament intangibles i que no es troben a les bases de dades. Els participants solen ser persones més motivades o que tenen expectatives més altres sobre la probabilitat de trobar una feina (o potser més baixes), o han generat en el tècnic de l’Oficina de Treball la impressió que poden aprofitar el programa (o que sense un programa mai trobaran feina per ells mateixos). </a:t>
            </a:r>
            <a:endParaRPr lang="ca-ES" sz="1200" dirty="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comparacions “crues” són molt enganyoses</a:t>
            </a:r>
          </a:p>
          <a:p>
            <a:endParaRPr lang="ca-ES" sz="1200" dirty="0" smtClean="0"/>
          </a:p>
          <a:p>
            <a:endParaRPr lang="ca-ES" sz="1200" dirty="0"/>
          </a:p>
          <a:p>
            <a:endParaRPr lang="ca-ES" sz="1200" dirty="0" smtClean="0"/>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graphicFrame>
        <p:nvGraphicFramePr>
          <p:cNvPr id="11" name="Gràfic 10"/>
          <p:cNvGraphicFramePr>
            <a:graphicFrameLocks/>
          </p:cNvGraphicFramePr>
          <p:nvPr>
            <p:extLst>
              <p:ext uri="{D42A27DB-BD31-4B8C-83A1-F6EECF244321}">
                <p14:modId xmlns:p14="http://schemas.microsoft.com/office/powerpoint/2010/main" val="3540611979"/>
              </p:ext>
            </p:extLst>
          </p:nvPr>
        </p:nvGraphicFramePr>
        <p:xfrm>
          <a:off x="2706877" y="2024844"/>
          <a:ext cx="3502800" cy="217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QuadreDeText 8"/>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2102699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2" name="QuadreDeText 1"/>
          <p:cNvSpPr txBox="1"/>
          <p:nvPr/>
        </p:nvSpPr>
        <p:spPr>
          <a:xfrm rot="16200000">
            <a:off x="-664549" y="2976916"/>
            <a:ext cx="2376265" cy="400110"/>
          </a:xfrm>
          <a:prstGeom prst="rect">
            <a:avLst/>
          </a:prstGeom>
          <a:noFill/>
        </p:spPr>
        <p:txBody>
          <a:bodyPr wrap="square" rtlCol="0">
            <a:spAutoFit/>
          </a:bodyPr>
          <a:lstStyle/>
          <a:p>
            <a:pPr algn="ctr"/>
            <a:r>
              <a:rPr lang="ca-ES" sz="1000" dirty="0" smtClean="0"/>
              <a:t>% de persones que almenys en han treballat  dins de l’any </a:t>
            </a:r>
            <a:endParaRPr lang="ca-ES" sz="1000" dirty="0"/>
          </a:p>
        </p:txBody>
      </p:sp>
      <p:sp>
        <p:nvSpPr>
          <p:cNvPr id="12" name="Rectangle 11"/>
          <p:cNvSpPr>
            <a:spLocks/>
          </p:cNvSpPr>
          <p:nvPr/>
        </p:nvSpPr>
        <p:spPr bwMode="auto">
          <a:xfrm>
            <a:off x="683568" y="4365104"/>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z="700" dirty="0"/>
          </a:p>
          <a:p>
            <a:endParaRPr lang="ca-ES" sz="1200" dirty="0" smtClean="0"/>
          </a:p>
          <a:p>
            <a:r>
              <a:rPr lang="ca-ES" sz="1200" dirty="0" smtClean="0"/>
              <a:t>La </a:t>
            </a:r>
            <a:r>
              <a:rPr lang="ca-ES" sz="1200" b="1" dirty="0" smtClean="0"/>
              <a:t>comparació legítima </a:t>
            </a:r>
            <a:r>
              <a:rPr lang="ca-ES" sz="1200" dirty="0" smtClean="0"/>
              <a:t>per estimar un impacte no és entre abans i després ni entre participants i no participants, pels motius abans referits, sinó que </a:t>
            </a:r>
            <a:r>
              <a:rPr lang="ca-ES" sz="1200" b="1" dirty="0" smtClean="0"/>
              <a:t>és entre allò que ha succeït després del programa (el factual), i el que hagués succeït en absència del programa (el contrafactual). </a:t>
            </a:r>
            <a:r>
              <a:rPr lang="ca-ES" sz="1200" dirty="0" smtClean="0"/>
              <a:t>És a dir, l’impacte es deriva de la diferència entre la inserció laboral dels participants posterior al programa, i la inserció laboral que s’hagués esdevingut per a aquests mateixos participants si no haguessin participat en el programa.</a:t>
            </a:r>
          </a:p>
          <a:p>
            <a:endParaRPr lang="ca-ES" sz="1200" dirty="0"/>
          </a:p>
          <a:p>
            <a:r>
              <a:rPr lang="ca-ES" sz="1200" dirty="0" smtClean="0"/>
              <a:t>Com és obvi, la major dificultat rau en imaginar, de forma realista, què hagués succeït en absència del programa (el contrafactual). Per fer-ho hi ha diferents mètodes, detallats a la guia </a:t>
            </a:r>
            <a:r>
              <a:rPr lang="ca-ES" sz="1200" dirty="0" smtClean="0">
                <a:solidFill>
                  <a:schemeClr val="tx1">
                    <a:lumMod val="75000"/>
                    <a:lumOff val="25000"/>
                  </a:schemeClr>
                </a:solidFill>
              </a:rPr>
              <a:t>“Avaluar l’impacte de les polítiques actives d’ocupació Una </a:t>
            </a:r>
            <a:r>
              <a:rPr lang="ca-ES" sz="1200" dirty="0">
                <a:solidFill>
                  <a:schemeClr val="tx1">
                    <a:lumMod val="75000"/>
                    <a:lumOff val="25000"/>
                  </a:schemeClr>
                </a:solidFill>
              </a:rPr>
              <a:t>guia d’avaluació per a no </a:t>
            </a:r>
            <a:r>
              <a:rPr lang="ca-ES" sz="1200" dirty="0" smtClean="0">
                <a:solidFill>
                  <a:schemeClr val="tx1">
                    <a:lumMod val="75000"/>
                    <a:lumOff val="25000"/>
                  </a:schemeClr>
                </a:solidFill>
              </a:rPr>
              <a:t>avaluadors”</a:t>
            </a:r>
            <a:r>
              <a:rPr lang="ca-ES" sz="1200" dirty="0" smtClean="0"/>
              <a:t>, que en la majoria dels casos es basen en observar la inserció laboral d’un </a:t>
            </a:r>
            <a:r>
              <a:rPr lang="ca-ES" sz="1200" b="1" dirty="0" smtClean="0"/>
              <a:t>grup de comparació </a:t>
            </a:r>
            <a:r>
              <a:rPr lang="ca-ES" sz="1200" dirty="0" smtClean="0"/>
              <a:t>constituït per aturats de característiques molt similars a les del grup de participants.</a:t>
            </a:r>
            <a:endParaRPr lang="ca-ES" sz="1200" dirty="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Per estimar impactes cal un contrafactual</a:t>
            </a:r>
            <a:endParaRPr lang="ca-ES" sz="1200" dirty="0" smtClean="0"/>
          </a:p>
          <a:p>
            <a:endParaRPr lang="ca-ES" sz="1200" dirty="0"/>
          </a:p>
          <a:p>
            <a:endParaRPr lang="ca-ES" sz="1200" dirty="0" smtClean="0"/>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graphicFrame>
        <p:nvGraphicFramePr>
          <p:cNvPr id="10" name="Gràfic 9"/>
          <p:cNvGraphicFramePr>
            <a:graphicFrameLocks/>
          </p:cNvGraphicFramePr>
          <p:nvPr>
            <p:extLst>
              <p:ext uri="{D42A27DB-BD31-4B8C-83A1-F6EECF244321}">
                <p14:modId xmlns:p14="http://schemas.microsoft.com/office/powerpoint/2010/main" val="3285722366"/>
              </p:ext>
            </p:extLst>
          </p:nvPr>
        </p:nvGraphicFramePr>
        <p:xfrm>
          <a:off x="683568" y="2091571"/>
          <a:ext cx="3502800" cy="217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àfic 12"/>
          <p:cNvGraphicFramePr>
            <a:graphicFrameLocks/>
          </p:cNvGraphicFramePr>
          <p:nvPr>
            <p:extLst>
              <p:ext uri="{D42A27DB-BD31-4B8C-83A1-F6EECF244321}">
                <p14:modId xmlns:p14="http://schemas.microsoft.com/office/powerpoint/2010/main" val="2320645751"/>
              </p:ext>
            </p:extLst>
          </p:nvPr>
        </p:nvGraphicFramePr>
        <p:xfrm>
          <a:off x="5076056" y="1988838"/>
          <a:ext cx="3502800" cy="2417549"/>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nector recte 13"/>
          <p:cNvCxnSpPr/>
          <p:nvPr/>
        </p:nvCxnSpPr>
        <p:spPr>
          <a:xfrm flipV="1">
            <a:off x="3235784" y="2193829"/>
            <a:ext cx="0" cy="1739225"/>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QuadreDeText 16"/>
          <p:cNvSpPr txBox="1"/>
          <p:nvPr/>
        </p:nvSpPr>
        <p:spPr>
          <a:xfrm>
            <a:off x="2587712" y="1988838"/>
            <a:ext cx="1296144" cy="276999"/>
          </a:xfrm>
          <a:prstGeom prst="rect">
            <a:avLst/>
          </a:prstGeom>
          <a:solidFill>
            <a:schemeClr val="tx2"/>
          </a:solidFill>
          <a:ln>
            <a:noFill/>
          </a:ln>
        </p:spPr>
        <p:txBody>
          <a:bodyPr wrap="square" rtlCol="0">
            <a:spAutoFit/>
          </a:bodyPr>
          <a:lstStyle/>
          <a:p>
            <a:pPr algn="ctr"/>
            <a:r>
              <a:rPr lang="ca-ES" sz="1200" b="1" dirty="0" smtClean="0">
                <a:solidFill>
                  <a:schemeClr val="bg1"/>
                </a:solidFill>
              </a:rPr>
              <a:t>Programa</a:t>
            </a:r>
            <a:endParaRPr lang="ca-ES" sz="1200" b="1" dirty="0">
              <a:solidFill>
                <a:schemeClr val="bg1"/>
              </a:solidFill>
            </a:endParaRPr>
          </a:p>
        </p:txBody>
      </p:sp>
      <p:sp>
        <p:nvSpPr>
          <p:cNvPr id="18" name="QuadreDeText 17"/>
          <p:cNvSpPr txBox="1"/>
          <p:nvPr/>
        </p:nvSpPr>
        <p:spPr>
          <a:xfrm>
            <a:off x="3523817" y="3720115"/>
            <a:ext cx="1296144" cy="276999"/>
          </a:xfrm>
          <a:prstGeom prst="rect">
            <a:avLst/>
          </a:prstGeom>
          <a:solidFill>
            <a:schemeClr val="accent4">
              <a:lumMod val="75000"/>
            </a:schemeClr>
          </a:solidFill>
          <a:ln>
            <a:noFill/>
          </a:ln>
        </p:spPr>
        <p:txBody>
          <a:bodyPr wrap="square" rtlCol="0">
            <a:spAutoFit/>
          </a:bodyPr>
          <a:lstStyle/>
          <a:p>
            <a:pPr algn="ctr"/>
            <a:r>
              <a:rPr lang="ca-ES" sz="1200" b="1" dirty="0" smtClean="0">
                <a:solidFill>
                  <a:schemeClr val="bg1"/>
                </a:solidFill>
              </a:rPr>
              <a:t>Contrafactual</a:t>
            </a:r>
            <a:endParaRPr lang="ca-ES" sz="1200" b="1" dirty="0">
              <a:solidFill>
                <a:schemeClr val="bg1"/>
              </a:solidFill>
            </a:endParaRPr>
          </a:p>
        </p:txBody>
      </p:sp>
      <p:cxnSp>
        <p:nvCxnSpPr>
          <p:cNvPr id="4" name="Connector de fletxa recta 3"/>
          <p:cNvCxnSpPr>
            <a:stCxn id="18" idx="0"/>
          </p:cNvCxnSpPr>
          <p:nvPr/>
        </p:nvCxnSpPr>
        <p:spPr>
          <a:xfrm flipH="1" flipV="1">
            <a:off x="3883856" y="3573016"/>
            <a:ext cx="288033" cy="1470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QuadreDeText 18"/>
          <p:cNvSpPr txBox="1"/>
          <p:nvPr/>
        </p:nvSpPr>
        <p:spPr>
          <a:xfrm>
            <a:off x="7524328" y="4365104"/>
            <a:ext cx="1296144" cy="276999"/>
          </a:xfrm>
          <a:prstGeom prst="rect">
            <a:avLst/>
          </a:prstGeom>
          <a:solidFill>
            <a:schemeClr val="accent4">
              <a:lumMod val="75000"/>
            </a:schemeClr>
          </a:solidFill>
          <a:ln>
            <a:noFill/>
          </a:ln>
        </p:spPr>
        <p:txBody>
          <a:bodyPr wrap="square" rtlCol="0">
            <a:spAutoFit/>
          </a:bodyPr>
          <a:lstStyle/>
          <a:p>
            <a:pPr algn="ctr"/>
            <a:r>
              <a:rPr lang="ca-ES" sz="1200" b="1" dirty="0" smtClean="0">
                <a:solidFill>
                  <a:schemeClr val="bg1"/>
                </a:solidFill>
              </a:rPr>
              <a:t>Contrafactual</a:t>
            </a:r>
            <a:endParaRPr lang="ca-ES" sz="1200" b="1" dirty="0">
              <a:solidFill>
                <a:schemeClr val="bg1"/>
              </a:solidFill>
            </a:endParaRPr>
          </a:p>
        </p:txBody>
      </p:sp>
      <p:cxnSp>
        <p:nvCxnSpPr>
          <p:cNvPr id="20" name="Connector de fletxa recta 19"/>
          <p:cNvCxnSpPr>
            <a:stCxn id="19" idx="0"/>
          </p:cNvCxnSpPr>
          <p:nvPr/>
        </p:nvCxnSpPr>
        <p:spPr>
          <a:xfrm flipH="1" flipV="1">
            <a:off x="7956376" y="4221088"/>
            <a:ext cx="216024" cy="1440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Clau de tancament 7"/>
          <p:cNvSpPr/>
          <p:nvPr/>
        </p:nvSpPr>
        <p:spPr>
          <a:xfrm>
            <a:off x="4027872" y="3140968"/>
            <a:ext cx="45719" cy="39604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22" name="Clau de tancament 21"/>
          <p:cNvSpPr/>
          <p:nvPr/>
        </p:nvSpPr>
        <p:spPr>
          <a:xfrm>
            <a:off x="8028384" y="2265837"/>
            <a:ext cx="45719" cy="13927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23" name="QuadreDeText 22"/>
          <p:cNvSpPr txBox="1"/>
          <p:nvPr/>
        </p:nvSpPr>
        <p:spPr>
          <a:xfrm>
            <a:off x="4145599" y="3204389"/>
            <a:ext cx="890386" cy="276999"/>
          </a:xfrm>
          <a:prstGeom prst="rect">
            <a:avLst/>
          </a:prstGeom>
          <a:solidFill>
            <a:schemeClr val="accent6">
              <a:lumMod val="75000"/>
            </a:schemeClr>
          </a:solidFill>
          <a:ln>
            <a:noFill/>
          </a:ln>
        </p:spPr>
        <p:txBody>
          <a:bodyPr wrap="square" rtlCol="0">
            <a:spAutoFit/>
          </a:bodyPr>
          <a:lstStyle/>
          <a:p>
            <a:pPr algn="ctr"/>
            <a:r>
              <a:rPr lang="ca-ES" sz="1200" b="1" dirty="0" smtClean="0">
                <a:solidFill>
                  <a:schemeClr val="bg1"/>
                </a:solidFill>
              </a:rPr>
              <a:t>Impacte</a:t>
            </a:r>
            <a:endParaRPr lang="ca-ES" sz="1200" b="1" dirty="0">
              <a:solidFill>
                <a:schemeClr val="bg1"/>
              </a:solidFill>
            </a:endParaRPr>
          </a:p>
        </p:txBody>
      </p:sp>
      <p:sp>
        <p:nvSpPr>
          <p:cNvPr id="24" name="QuadreDeText 23"/>
          <p:cNvSpPr txBox="1"/>
          <p:nvPr/>
        </p:nvSpPr>
        <p:spPr>
          <a:xfrm>
            <a:off x="8108203" y="2780928"/>
            <a:ext cx="890386" cy="276999"/>
          </a:xfrm>
          <a:prstGeom prst="rect">
            <a:avLst/>
          </a:prstGeom>
          <a:solidFill>
            <a:schemeClr val="accent6">
              <a:lumMod val="75000"/>
            </a:schemeClr>
          </a:solidFill>
          <a:ln>
            <a:noFill/>
          </a:ln>
        </p:spPr>
        <p:txBody>
          <a:bodyPr wrap="square" rtlCol="0">
            <a:spAutoFit/>
          </a:bodyPr>
          <a:lstStyle/>
          <a:p>
            <a:pPr algn="ctr"/>
            <a:r>
              <a:rPr lang="ca-ES" sz="1200" b="1" dirty="0" smtClean="0">
                <a:solidFill>
                  <a:schemeClr val="bg1"/>
                </a:solidFill>
              </a:rPr>
              <a:t>Impacte</a:t>
            </a:r>
            <a:endParaRPr lang="ca-ES" sz="1200" b="1" dirty="0">
              <a:solidFill>
                <a:schemeClr val="bg1"/>
              </a:solidFill>
            </a:endParaRPr>
          </a:p>
        </p:txBody>
      </p:sp>
      <p:sp>
        <p:nvSpPr>
          <p:cNvPr id="25" name="QuadreDeText 24"/>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1728243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12" name="Rectangle 11"/>
          <p:cNvSpPr>
            <a:spLocks/>
          </p:cNvSpPr>
          <p:nvPr/>
        </p:nvSpPr>
        <p:spPr bwMode="auto">
          <a:xfrm>
            <a:off x="683568" y="1916832"/>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z="700" dirty="0"/>
          </a:p>
          <a:p>
            <a:endParaRPr lang="ca-ES" sz="1200" dirty="0" smtClean="0"/>
          </a:p>
          <a:p>
            <a:pPr marL="685800" lvl="1" indent="-228600">
              <a:buFont typeface="+mj-lt"/>
              <a:buAutoNum type="arabicPeriod"/>
            </a:pPr>
            <a:endParaRPr lang="ca-ES" sz="1200" dirty="0" smtClean="0"/>
          </a:p>
          <a:p>
            <a:endParaRPr lang="ca-ES" sz="1200" dirty="0" smtClean="0"/>
          </a:p>
          <a:p>
            <a:endParaRPr lang="ca-ES" sz="1200" dirty="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a:solidFill>
                  <a:srgbClr val="C00000"/>
                </a:solidFill>
              </a:rPr>
              <a:t>Per estimar impactes cal un </a:t>
            </a:r>
            <a:r>
              <a:rPr lang="ca-ES" sz="1400" b="1" dirty="0" smtClean="0">
                <a:solidFill>
                  <a:srgbClr val="C00000"/>
                </a:solidFill>
              </a:rPr>
              <a:t>contrafactual</a:t>
            </a:r>
            <a:r>
              <a:rPr lang="ca-ES" sz="1400" b="1" dirty="0">
                <a:solidFill>
                  <a:srgbClr val="C00000"/>
                </a:solidFill>
              </a:rPr>
              <a:t> </a:t>
            </a:r>
            <a:r>
              <a:rPr lang="ca-ES" sz="1400" b="1" dirty="0" smtClean="0">
                <a:solidFill>
                  <a:srgbClr val="C00000"/>
                </a:solidFill>
              </a:rPr>
              <a:t>(un exemple</a:t>
            </a:r>
            <a:r>
              <a:rPr lang="ca-ES" sz="1400" b="1" dirty="0">
                <a:solidFill>
                  <a:srgbClr val="C00000"/>
                </a:solidFill>
              </a:rPr>
              <a:t>)</a:t>
            </a:r>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8" name="QuadreDeText 7"/>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graphicFrame>
        <p:nvGraphicFramePr>
          <p:cNvPr id="9" name="Gràfic 8"/>
          <p:cNvGraphicFramePr>
            <a:graphicFrameLocks/>
          </p:cNvGraphicFramePr>
          <p:nvPr>
            <p:extLst>
              <p:ext uri="{D42A27DB-BD31-4B8C-83A1-F6EECF244321}">
                <p14:modId xmlns:p14="http://schemas.microsoft.com/office/powerpoint/2010/main" val="1976437600"/>
              </p:ext>
            </p:extLst>
          </p:nvPr>
        </p:nvGraphicFramePr>
        <p:xfrm>
          <a:off x="1619672" y="2564905"/>
          <a:ext cx="5573887"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2" name="QuadreDeText 1"/>
          <p:cNvSpPr txBox="1"/>
          <p:nvPr/>
        </p:nvSpPr>
        <p:spPr>
          <a:xfrm>
            <a:off x="4427984" y="2564904"/>
            <a:ext cx="3254616" cy="830997"/>
          </a:xfrm>
          <a:prstGeom prst="rect">
            <a:avLst/>
          </a:prstGeom>
          <a:solidFill>
            <a:schemeClr val="bg1"/>
          </a:solidFill>
          <a:ln w="3175">
            <a:solidFill>
              <a:schemeClr val="tx1">
                <a:lumMod val="65000"/>
                <a:lumOff val="35000"/>
              </a:schemeClr>
            </a:solidFill>
          </a:ln>
        </p:spPr>
        <p:txBody>
          <a:bodyPr wrap="square" rtlCol="0">
            <a:spAutoFit/>
          </a:bodyPr>
          <a:lstStyle/>
          <a:p>
            <a:r>
              <a:rPr lang="ca-ES" sz="1200" dirty="0" smtClean="0"/>
              <a:t>La línia contínua mostra la diferència en la participació laboral entre els participants inicials (factual) i el grup de comparació (contrafactual) i representa </a:t>
            </a:r>
            <a:r>
              <a:rPr lang="ca-ES" sz="1200" b="1" dirty="0" smtClean="0"/>
              <a:t>l’estimació de l’impacte</a:t>
            </a:r>
            <a:r>
              <a:rPr lang="ca-ES" sz="1200" dirty="0" smtClean="0"/>
              <a:t>. </a:t>
            </a:r>
            <a:endParaRPr lang="ca-ES" sz="1200" dirty="0"/>
          </a:p>
        </p:txBody>
      </p:sp>
      <p:sp>
        <p:nvSpPr>
          <p:cNvPr id="3" name="Rectangle 2"/>
          <p:cNvSpPr/>
          <p:nvPr/>
        </p:nvSpPr>
        <p:spPr>
          <a:xfrm>
            <a:off x="2699792" y="2852937"/>
            <a:ext cx="1440160" cy="2016224"/>
          </a:xfrm>
          <a:prstGeom prst="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5" name="Connector recte 4"/>
          <p:cNvCxnSpPr/>
          <p:nvPr/>
        </p:nvCxnSpPr>
        <p:spPr>
          <a:xfrm>
            <a:off x="4139952" y="4437112"/>
            <a:ext cx="28083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QuadreDeText 5"/>
          <p:cNvSpPr txBox="1"/>
          <p:nvPr/>
        </p:nvSpPr>
        <p:spPr>
          <a:xfrm>
            <a:off x="2843808" y="3789040"/>
            <a:ext cx="1152128" cy="307777"/>
          </a:xfrm>
          <a:prstGeom prst="rect">
            <a:avLst/>
          </a:prstGeom>
          <a:noFill/>
        </p:spPr>
        <p:txBody>
          <a:bodyPr wrap="square" rtlCol="0">
            <a:spAutoFit/>
          </a:bodyPr>
          <a:lstStyle/>
          <a:p>
            <a:pPr algn="ctr"/>
            <a:r>
              <a:rPr lang="ca-ES" sz="1400" b="1" dirty="0" smtClean="0">
                <a:solidFill>
                  <a:schemeClr val="bg1"/>
                </a:solidFill>
              </a:rPr>
              <a:t>Programa</a:t>
            </a:r>
            <a:endParaRPr lang="ca-ES" sz="1400" b="1" dirty="0">
              <a:solidFill>
                <a:schemeClr val="bg1"/>
              </a:solidFill>
            </a:endParaRPr>
          </a:p>
        </p:txBody>
      </p:sp>
      <p:sp>
        <p:nvSpPr>
          <p:cNvPr id="14" name="QuadreDeText 13"/>
          <p:cNvSpPr txBox="1"/>
          <p:nvPr/>
        </p:nvSpPr>
        <p:spPr>
          <a:xfrm>
            <a:off x="7064480" y="3873998"/>
            <a:ext cx="1839484" cy="1015663"/>
          </a:xfrm>
          <a:prstGeom prst="rect">
            <a:avLst/>
          </a:prstGeom>
          <a:solidFill>
            <a:schemeClr val="bg1"/>
          </a:solidFill>
          <a:ln w="3175">
            <a:solidFill>
              <a:schemeClr val="tx1">
                <a:lumMod val="65000"/>
                <a:lumOff val="35000"/>
              </a:schemeClr>
            </a:solidFill>
          </a:ln>
        </p:spPr>
        <p:txBody>
          <a:bodyPr wrap="square" rtlCol="0">
            <a:spAutoFit/>
          </a:bodyPr>
          <a:lstStyle/>
          <a:p>
            <a:r>
              <a:rPr lang="ca-ES" sz="1200" dirty="0"/>
              <a:t>L’estimació es mostra entre </a:t>
            </a:r>
            <a:r>
              <a:rPr lang="ca-ES" sz="1200" b="1" dirty="0"/>
              <a:t>intervals de confiança </a:t>
            </a:r>
            <a:r>
              <a:rPr lang="ca-ES" sz="1200" dirty="0"/>
              <a:t>representats per dues línies discontínues.</a:t>
            </a:r>
          </a:p>
        </p:txBody>
      </p:sp>
      <p:sp>
        <p:nvSpPr>
          <p:cNvPr id="17" name="QuadreDeText 16"/>
          <p:cNvSpPr txBox="1"/>
          <p:nvPr/>
        </p:nvSpPr>
        <p:spPr>
          <a:xfrm>
            <a:off x="5793364" y="5301208"/>
            <a:ext cx="3110600" cy="646331"/>
          </a:xfrm>
          <a:prstGeom prst="rect">
            <a:avLst/>
          </a:prstGeom>
          <a:solidFill>
            <a:schemeClr val="bg1"/>
          </a:solidFill>
          <a:ln w="3175">
            <a:solidFill>
              <a:schemeClr val="tx1">
                <a:lumMod val="65000"/>
                <a:lumOff val="35000"/>
              </a:schemeClr>
            </a:solidFill>
          </a:ln>
        </p:spPr>
        <p:txBody>
          <a:bodyPr wrap="square" rtlCol="0">
            <a:spAutoFit/>
          </a:bodyPr>
          <a:lstStyle/>
          <a:p>
            <a:r>
              <a:rPr lang="ca-ES" sz="1200" dirty="0" smtClean="0"/>
              <a:t>L’estimació no és significativament diferent de 0 (línia vermella), la qual cosa implica un </a:t>
            </a:r>
            <a:r>
              <a:rPr lang="ca-ES" sz="1200" b="1" dirty="0" smtClean="0"/>
              <a:t>impacte nul</a:t>
            </a:r>
            <a:endParaRPr lang="ca-ES" sz="1200" b="1" dirty="0"/>
          </a:p>
        </p:txBody>
      </p:sp>
    </p:spTree>
    <p:extLst>
      <p:ext uri="{BB962C8B-B14F-4D97-AF65-F5344CB8AC3E}">
        <p14:creationId xmlns:p14="http://schemas.microsoft.com/office/powerpoint/2010/main" val="234833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12" name="Rectangle 11"/>
          <p:cNvSpPr>
            <a:spLocks/>
          </p:cNvSpPr>
          <p:nvPr/>
        </p:nvSpPr>
        <p:spPr bwMode="auto">
          <a:xfrm>
            <a:off x="683568" y="1916832"/>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z="700" dirty="0"/>
          </a:p>
          <a:p>
            <a:endParaRPr lang="ca-ES" sz="1200" dirty="0" smtClean="0"/>
          </a:p>
          <a:p>
            <a:r>
              <a:rPr lang="ca-ES" sz="1200" dirty="0" smtClean="0"/>
              <a:t>L’estimació d’impacte serà tant més robusta com més creïble sigui l’escenari contrafactual, i això passa per poder identificar, per a tots els programes que es vulguin avaluar, un grup de comparació que sigui realment molt similar al dels participants.</a:t>
            </a:r>
          </a:p>
          <a:p>
            <a:endParaRPr lang="ca-ES" sz="1200" dirty="0" smtClean="0"/>
          </a:p>
          <a:p>
            <a:r>
              <a:rPr lang="ca-ES" sz="1200" dirty="0" smtClean="0"/>
              <a:t>Dissortadament, se sol començar a pensar en aquesta qüestió quan els programes ja duen un cert temps en funcionament, i sovint ja és massa tard per poder fer una avaluació de qualitat (és massa tard per generar algunes dades requerides i per construir els grups de comparació més adequats).</a:t>
            </a:r>
          </a:p>
          <a:p>
            <a:endParaRPr lang="ca-ES" sz="1200" dirty="0" smtClean="0"/>
          </a:p>
          <a:p>
            <a:r>
              <a:rPr lang="ca-ES" sz="1200" dirty="0" smtClean="0"/>
              <a:t>Per aquest motiu </a:t>
            </a:r>
            <a:r>
              <a:rPr lang="ca-ES" sz="1200" b="1" dirty="0" smtClean="0"/>
              <a:t>és convenient planificar el disseny de l’avaluació, la identificació del grup de comparació i la recollida de dades des del principi</a:t>
            </a:r>
            <a:r>
              <a:rPr lang="ca-ES" sz="1200" dirty="0" smtClean="0"/>
              <a:t>, ja que, ex-post, la possibilitat de generar la informació necessària és molt limitada.</a:t>
            </a:r>
          </a:p>
          <a:p>
            <a:endParaRPr lang="ca-ES" sz="1200" dirty="0" smtClean="0"/>
          </a:p>
          <a:p>
            <a:r>
              <a:rPr lang="ca-ES" sz="1200" dirty="0" smtClean="0"/>
              <a:t>En aquest sentit, és convenient:</a:t>
            </a:r>
          </a:p>
          <a:p>
            <a:endParaRPr lang="ca-ES" sz="1200" dirty="0"/>
          </a:p>
          <a:p>
            <a:pPr marL="685800" lvl="1" indent="-228600">
              <a:buFont typeface="+mj-lt"/>
              <a:buAutoNum type="arabicPeriod"/>
            </a:pPr>
            <a:r>
              <a:rPr lang="ca-ES" sz="1200" dirty="0"/>
              <a:t>E</a:t>
            </a:r>
            <a:r>
              <a:rPr lang="ca-ES" sz="1200" dirty="0" smtClean="0"/>
              <a:t>laborar un breu </a:t>
            </a:r>
            <a:r>
              <a:rPr lang="ca-ES" sz="1200" b="1" dirty="0" smtClean="0"/>
              <a:t>pla d’avaluació </a:t>
            </a:r>
            <a:r>
              <a:rPr lang="ca-ES" sz="1200" dirty="0" smtClean="0"/>
              <a:t>per als principals programes del SOC (per a tots aquells que algun dia es voldran avaluar), en què es formulin les preguntes d’avaluació, es proposi el disseny metodològic per respondre les preguntes, incloent l’estratègia d’identificació del grup de comparació, i s’explicitin els requeriments de dades per al sistema d’informació del SOC que planteja l’avaluació. Per als nous programes, el projecte d’avaluació hauria de formar part de la mateixa proposta de programa, ser elaborat conjuntament per la Secretaria Tècnica del SOC i la unitat gestora responsable del programa, i desenvolupar els requeriments necessaris per respondre les preguntes detectades al punt 5 del “</a:t>
            </a:r>
            <a:r>
              <a:rPr lang="ca-ES" sz="1200" dirty="0">
                <a:solidFill>
                  <a:schemeClr val="tx1">
                    <a:lumMod val="65000"/>
                    <a:lumOff val="35000"/>
                  </a:schemeClr>
                </a:solidFill>
              </a:rPr>
              <a:t>P</a:t>
            </a:r>
            <a:r>
              <a:rPr lang="ca-ES" sz="1200" dirty="0" smtClean="0">
                <a:solidFill>
                  <a:schemeClr val="tx1">
                    <a:lumMod val="65000"/>
                    <a:lumOff val="35000"/>
                  </a:schemeClr>
                </a:solidFill>
              </a:rPr>
              <a:t>rotocol de disseny dels programes” </a:t>
            </a:r>
            <a:r>
              <a:rPr lang="ca-ES" sz="1200" dirty="0"/>
              <a:t>(vegeu el </a:t>
            </a:r>
            <a:r>
              <a:rPr lang="ca-ES" sz="1200" dirty="0">
                <a:solidFill>
                  <a:srgbClr val="C00000"/>
                </a:solidFill>
              </a:rPr>
              <a:t>Repte 3</a:t>
            </a:r>
            <a:r>
              <a:rPr lang="ca-ES" sz="1200" dirty="0"/>
              <a:t>)</a:t>
            </a:r>
          </a:p>
          <a:p>
            <a:pPr marL="685800" lvl="1" indent="-228600">
              <a:buFont typeface="+mj-lt"/>
              <a:buAutoNum type="arabicPeriod"/>
            </a:pPr>
            <a:endParaRPr lang="ca-ES" sz="1200" dirty="0" smtClean="0"/>
          </a:p>
          <a:p>
            <a:endParaRPr lang="ca-ES" sz="1200" dirty="0" smtClean="0"/>
          </a:p>
          <a:p>
            <a:endParaRPr lang="ca-ES" sz="1200" dirty="0"/>
          </a:p>
          <a:p>
            <a:pPr lvl="0"/>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L’avaluació d’impacte no és la darrera fase dels programes</a:t>
            </a:r>
            <a:endParaRPr lang="ca-ES" sz="1200" dirty="0" smtClean="0"/>
          </a:p>
          <a:p>
            <a:endParaRPr lang="ca-ES" sz="1200" dirty="0"/>
          </a:p>
          <a:p>
            <a:endParaRPr lang="ca-ES" sz="1200" dirty="0" smtClean="0"/>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8" name="QuadreDeText 7"/>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19834095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12" name="Rectangle 11"/>
          <p:cNvSpPr>
            <a:spLocks/>
          </p:cNvSpPr>
          <p:nvPr/>
        </p:nvSpPr>
        <p:spPr bwMode="auto">
          <a:xfrm>
            <a:off x="683568" y="1700808"/>
            <a:ext cx="792088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z="700" dirty="0"/>
          </a:p>
          <a:p>
            <a:endParaRPr lang="ca-ES" sz="1200" dirty="0" smtClean="0"/>
          </a:p>
          <a:p>
            <a:r>
              <a:rPr lang="ca-ES" sz="1200" dirty="0" smtClean="0"/>
              <a:t>I, de forma general, i sempre que existeixi </a:t>
            </a:r>
            <a:r>
              <a:rPr lang="ca-ES" sz="1200" b="1" dirty="0" smtClean="0"/>
              <a:t>excés de demanda </a:t>
            </a:r>
            <a:r>
              <a:rPr lang="ca-ES" sz="1200" dirty="0" smtClean="0"/>
              <a:t>per als programes del SOC: </a:t>
            </a:r>
          </a:p>
          <a:p>
            <a:endParaRPr lang="ca-ES" sz="1200" dirty="0"/>
          </a:p>
          <a:p>
            <a:pPr marL="685800" lvl="1" indent="-228600">
              <a:buFont typeface="+mj-lt"/>
              <a:buAutoNum type="arabicPeriod" startAt="2"/>
            </a:pPr>
            <a:r>
              <a:rPr lang="ca-ES" sz="1200" b="1" dirty="0"/>
              <a:t>Aleatoritzar l’accés als programes </a:t>
            </a:r>
            <a:r>
              <a:rPr lang="ca-ES" sz="1200" dirty="0"/>
              <a:t>(fer un sorteig) entre tots aquells que compleixin els requeriments per accedir-hi i han expressat la voluntat de participar-hi, ja que a més de ser un procés equitatiu, permet construir grups de comparació, i en conseqüència estimacions de l’impacte, molt robustos.</a:t>
            </a:r>
          </a:p>
          <a:p>
            <a:pPr marL="685800" lvl="1" indent="-228600">
              <a:buFont typeface="+mj-lt"/>
              <a:buAutoNum type="arabicPeriod" startAt="2"/>
            </a:pPr>
            <a:endParaRPr lang="ca-ES" sz="1200" dirty="0" smtClean="0"/>
          </a:p>
          <a:p>
            <a:pPr marL="685800" lvl="1" indent="-228600">
              <a:buFont typeface="+mj-lt"/>
              <a:buAutoNum type="arabicPeriod" startAt="2"/>
            </a:pPr>
            <a:r>
              <a:rPr lang="ca-ES" sz="1200" b="1" dirty="0" smtClean="0"/>
              <a:t>Registrar els suplents al sistema d’informació del SOC. </a:t>
            </a:r>
            <a:r>
              <a:rPr lang="ca-ES" sz="1200" dirty="0"/>
              <a:t>L</a:t>
            </a:r>
            <a:r>
              <a:rPr lang="ca-ES" sz="1200" dirty="0" smtClean="0"/>
              <a:t>es persones que han volgut prendre part dels programes, reuneixen els requisits per participar, però per als quals no hi ha hagut places disponibles (a mode de llista d’espera) solen constituir bons grups de comparació. A més, si </a:t>
            </a:r>
            <a:r>
              <a:rPr lang="ca-ES" sz="1200" dirty="0"/>
              <a:t>finalment es produeixen baixes entre els titulars, alguns dels suplents </a:t>
            </a:r>
            <a:r>
              <a:rPr lang="ca-ES" sz="1200" dirty="0" smtClean="0"/>
              <a:t>poden ser contactats </a:t>
            </a:r>
            <a:r>
              <a:rPr lang="ca-ES" sz="1200" dirty="0"/>
              <a:t>i </a:t>
            </a:r>
            <a:r>
              <a:rPr lang="ca-ES" sz="1200" dirty="0" smtClean="0"/>
              <a:t>convertir-se </a:t>
            </a:r>
            <a:r>
              <a:rPr lang="ca-ES" sz="1200" dirty="0"/>
              <a:t>en </a:t>
            </a:r>
            <a:r>
              <a:rPr lang="ca-ES" sz="1200" dirty="0" smtClean="0"/>
              <a:t>participants</a:t>
            </a:r>
            <a:r>
              <a:rPr lang="ca-ES" sz="1200" dirty="0"/>
              <a:t> </a:t>
            </a:r>
            <a:r>
              <a:rPr lang="ca-ES" sz="1200" dirty="0" smtClean="0"/>
              <a:t>seguint un mecanisme força aleatori: </a:t>
            </a:r>
            <a:r>
              <a:rPr lang="ca-ES" sz="1200" dirty="0"/>
              <a:t>si el suplent està inscrit en un curs on es produeixen moltes (poques) vacants, la seva probabilitat de participar és més alta (baixa); i, atès que no està en mans dels individus alterar el número de “tiquets” que tenen  per a la rifa, les característiques d’aquells suplents que acaben participant són molt similars a la d’aquells que finalment no ho fan (incloent els atributs no observables</a:t>
            </a:r>
            <a:r>
              <a:rPr lang="ca-ES" sz="1200" dirty="0" smtClean="0"/>
              <a:t>), la qual cosa permet realitzar estimacions d’impacte molt robustes. </a:t>
            </a:r>
          </a:p>
          <a:p>
            <a:pPr marL="685800" lvl="1" indent="-228600">
              <a:buFont typeface="+mj-lt"/>
              <a:buAutoNum type="arabicPeriod" startAt="2"/>
            </a:pPr>
            <a:endParaRPr lang="ca-ES" sz="1200" dirty="0"/>
          </a:p>
          <a:p>
            <a:pPr marL="714375" lvl="1"/>
            <a:r>
              <a:rPr lang="ca-ES" sz="1200" dirty="0" smtClean="0"/>
              <a:t>A fi de poder explotar aquesta possibilitat, suggerim el desenvolupament d’un protocol </a:t>
            </a:r>
            <a:r>
              <a:rPr lang="ca-ES" sz="1200" dirty="0"/>
              <a:t>explícit </a:t>
            </a:r>
            <a:r>
              <a:rPr lang="ca-ES" sz="1200" dirty="0" smtClean="0"/>
              <a:t>per als proveïdors, que consisteixi en els següents passos:</a:t>
            </a:r>
          </a:p>
          <a:p>
            <a:endParaRPr lang="ca-ES" sz="1200" dirty="0"/>
          </a:p>
          <a:p>
            <a:pPr marL="1143000" lvl="4" indent="-228600">
              <a:buAutoNum type="arabicParenR"/>
            </a:pPr>
            <a:r>
              <a:rPr lang="ca-ES" sz="1200" dirty="0"/>
              <a:t> Definir un percentatge obligatori de suplents (</a:t>
            </a:r>
            <a:r>
              <a:rPr lang="ca-ES" sz="1200" dirty="0" err="1"/>
              <a:t>p.ex</a:t>
            </a:r>
            <a:r>
              <a:rPr lang="ca-ES" sz="1200" dirty="0"/>
              <a:t>. 1 per cada 3 places) per a cada convocatòria. </a:t>
            </a:r>
          </a:p>
          <a:p>
            <a:pPr marL="1143000" lvl="4" indent="-228600">
              <a:buAutoNum type="arabicParenR"/>
            </a:pPr>
            <a:r>
              <a:rPr lang="ca-ES" sz="1200" dirty="0" smtClean="0"/>
              <a:t>La </a:t>
            </a:r>
            <a:r>
              <a:rPr lang="ca-ES" sz="1200" dirty="0"/>
              <a:t>definició de “suplent” hauria de ser dicotòmica (sí o no), sense cap sistema de punts que ordenés entre si els suplents. </a:t>
            </a:r>
            <a:endParaRPr lang="ca-ES" sz="1200" dirty="0" smtClean="0"/>
          </a:p>
          <a:p>
            <a:pPr marL="1143000" lvl="4" indent="-228600">
              <a:buAutoNum type="arabicParenR"/>
            </a:pPr>
            <a:r>
              <a:rPr lang="ca-ES" sz="1200" dirty="0" smtClean="0"/>
              <a:t>La </a:t>
            </a:r>
            <a:r>
              <a:rPr lang="ca-ES" sz="1200" dirty="0"/>
              <a:t>tria dels suplents </a:t>
            </a:r>
            <a:r>
              <a:rPr lang="ca-ES" sz="1200" dirty="0" smtClean="0"/>
              <a:t>per </a:t>
            </a:r>
            <a:r>
              <a:rPr lang="ca-ES" sz="1200" dirty="0"/>
              <a:t>convertir-se en participants hauria de  basar-se en un sorteig. </a:t>
            </a:r>
            <a:r>
              <a:rPr lang="ca-ES" sz="1200" dirty="0" smtClean="0"/>
              <a:t>Tanmateix, si no es vol restringir </a:t>
            </a:r>
            <a:r>
              <a:rPr lang="ca-ES" sz="1200" dirty="0"/>
              <a:t>la </a:t>
            </a:r>
            <a:r>
              <a:rPr lang="ca-ES" sz="1200" dirty="0" smtClean="0"/>
              <a:t>potestat de </a:t>
            </a:r>
            <a:r>
              <a:rPr lang="ca-ES" sz="1200" dirty="0"/>
              <a:t>les entitats per “ordenar” els suplents i basar el criteri de repesca en aquestes ordenacions, </a:t>
            </a:r>
            <a:r>
              <a:rPr lang="ca-ES" sz="1200" dirty="0" smtClean="0"/>
              <a:t>si més no caldria </a:t>
            </a:r>
            <a:r>
              <a:rPr lang="ca-ES" sz="1200" dirty="0"/>
              <a:t>exigir llavors que el barem i les puntuacions fossin conegudes pel </a:t>
            </a:r>
            <a:r>
              <a:rPr lang="ca-ES" sz="1200" dirty="0" smtClean="0"/>
              <a:t>SOC i registrades al sistema d’informació. </a:t>
            </a:r>
            <a:endParaRPr lang="ca-ES" sz="1200" dirty="0"/>
          </a:p>
          <a:p>
            <a:endParaRPr lang="ca-ES" sz="1200" b="1" dirty="0" smtClean="0">
              <a:solidFill>
                <a:srgbClr val="C00000"/>
              </a:solidFill>
            </a:endParaRPr>
          </a:p>
          <a:p>
            <a:endParaRPr lang="ca-ES" sz="1200" dirty="0" smtClean="0"/>
          </a:p>
        </p:txBody>
      </p:sp>
      <p:sp>
        <p:nvSpPr>
          <p:cNvPr id="15" name="Rectangle 14"/>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L’avaluació d’impacte no és la darrera fase dels programes</a:t>
            </a:r>
            <a:endParaRPr lang="ca-ES" sz="1200" dirty="0" smtClean="0"/>
          </a:p>
          <a:p>
            <a:endParaRPr lang="ca-ES" sz="1200" dirty="0"/>
          </a:p>
          <a:p>
            <a:endParaRPr lang="ca-ES" sz="1200" dirty="0" smtClean="0"/>
          </a:p>
        </p:txBody>
      </p:sp>
      <p:sp>
        <p:nvSpPr>
          <p:cNvPr id="16"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8" name="QuadreDeText 7"/>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26762716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L’avaluació de la implementació com a complement de l’avaluació d’impacte</a:t>
            </a:r>
          </a:p>
          <a:p>
            <a:endParaRPr lang="ca-ES" sz="1200" dirty="0" smtClean="0"/>
          </a:p>
          <a:p>
            <a:r>
              <a:rPr lang="ca-ES" sz="1200" dirty="0"/>
              <a:t>En el moment de la seva posada en pràctica, les polítiques i els programes s’ajusten a factors imprevistos, especificitats contextuals o </a:t>
            </a:r>
            <a:r>
              <a:rPr lang="ca-ES" sz="1200" dirty="0" smtClean="0"/>
              <a:t>als criteris i </a:t>
            </a:r>
            <a:r>
              <a:rPr lang="ca-ES" sz="1200" dirty="0"/>
              <a:t>preferències de les institucions i les persones que els han de </a:t>
            </a:r>
            <a:r>
              <a:rPr lang="ca-ES" sz="1200" dirty="0" smtClean="0"/>
              <a:t>gestionar. En certes ocasions, no és tant que la implementació s’</a:t>
            </a:r>
            <a:r>
              <a:rPr lang="ca-ES" sz="1200" i="1" dirty="0" smtClean="0"/>
              <a:t>aparti</a:t>
            </a:r>
            <a:r>
              <a:rPr lang="ca-ES" sz="1200" dirty="0" smtClean="0"/>
              <a:t> del disseny original, sinó que el disseny pot ser força inespecífic, i és en el moment de portar-lo a la pràctica que es concreten alguns aspectes rellevants, com ara la població diana, els processos de selecció dels participants, o el contingut exacte de les activitats que han de realitzar els participants.</a:t>
            </a:r>
          </a:p>
          <a:p>
            <a:endParaRPr lang="ca-ES" sz="1200" dirty="0"/>
          </a:p>
          <a:p>
            <a:r>
              <a:rPr lang="ca-ES" sz="1200" dirty="0" smtClean="0"/>
              <a:t>La </a:t>
            </a:r>
            <a:r>
              <a:rPr lang="ca-ES" sz="1200" dirty="0"/>
              <a:t>funció de </a:t>
            </a:r>
            <a:r>
              <a:rPr lang="ca-ES" sz="1200" dirty="0" smtClean="0"/>
              <a:t>l’avaluació </a:t>
            </a:r>
            <a:r>
              <a:rPr lang="ca-ES" sz="1200" dirty="0"/>
              <a:t>de procés o implementació és determinar allò que el programa realment </a:t>
            </a:r>
            <a:r>
              <a:rPr lang="ca-ES" sz="1200" dirty="0" smtClean="0"/>
              <a:t>fa (respon una pregunta tan prosaica com “què està passant?). El valor d’aquestes avaluacions és doble, ja que permet:</a:t>
            </a:r>
          </a:p>
          <a:p>
            <a:endParaRPr lang="ca-ES" sz="1200" dirty="0"/>
          </a:p>
          <a:p>
            <a:pPr marL="685800" lvl="1" indent="-228600">
              <a:buFont typeface="+mj-lt"/>
              <a:buAutoNum type="arabicPeriod"/>
            </a:pPr>
            <a:r>
              <a:rPr lang="ca-ES" sz="1200" dirty="0" smtClean="0"/>
              <a:t>Comparar el desenvolupament del programa amb les previsions del disseny, o amb les expectatives dels gestors dels programes, detectar </a:t>
            </a:r>
            <a:r>
              <a:rPr lang="ca-ES" sz="1200" dirty="0"/>
              <a:t>si hi ha aspectes de l’operació que són especialment </a:t>
            </a:r>
            <a:r>
              <a:rPr lang="ca-ES" sz="1200" dirty="0" smtClean="0"/>
              <a:t>problemàtics i suggerir </a:t>
            </a:r>
            <a:r>
              <a:rPr lang="ca-ES" sz="1200" dirty="0"/>
              <a:t>mesures </a:t>
            </a:r>
            <a:r>
              <a:rPr lang="ca-ES" sz="1200" dirty="0" smtClean="0"/>
              <a:t>correctives </a:t>
            </a:r>
          </a:p>
          <a:p>
            <a:pPr marL="685800" lvl="1" indent="-228600">
              <a:buFont typeface="+mj-lt"/>
              <a:buAutoNum type="arabicPeriod"/>
            </a:pPr>
            <a:endParaRPr lang="ca-ES" sz="1200" dirty="0"/>
          </a:p>
          <a:p>
            <a:pPr marL="685800" lvl="1" indent="-228600">
              <a:buFont typeface="+mj-lt"/>
              <a:buAutoNum type="arabicPeriod"/>
            </a:pPr>
            <a:r>
              <a:rPr lang="ca-ES" sz="1200" dirty="0" smtClean="0"/>
              <a:t>En combinació amb </a:t>
            </a:r>
            <a:r>
              <a:rPr lang="ca-ES" sz="1200" dirty="0"/>
              <a:t>l’avaluació de l’impacte, </a:t>
            </a:r>
            <a:r>
              <a:rPr lang="ca-ES" sz="1200" dirty="0" smtClean="0"/>
              <a:t>corroborar que els impactes positius detectats </a:t>
            </a:r>
            <a:r>
              <a:rPr lang="ca-ES" sz="1200" dirty="0"/>
              <a:t>es deuen </a:t>
            </a:r>
            <a:r>
              <a:rPr lang="ca-ES" sz="1200" dirty="0" smtClean="0"/>
              <a:t>veritablement al </a:t>
            </a:r>
            <a:r>
              <a:rPr lang="ca-ES" sz="1200" dirty="0"/>
              <a:t>programa i, </a:t>
            </a:r>
            <a:r>
              <a:rPr lang="ca-ES" sz="1200" dirty="0" smtClean="0"/>
              <a:t>en absència d’impactes, </a:t>
            </a:r>
            <a:r>
              <a:rPr lang="ca-ES" sz="1200" dirty="0"/>
              <a:t>permet discernir si </a:t>
            </a:r>
            <a:r>
              <a:rPr lang="ca-ES" sz="1200" dirty="0" smtClean="0"/>
              <a:t>el problema es </a:t>
            </a:r>
            <a:r>
              <a:rPr lang="ca-ES" sz="1200" dirty="0"/>
              <a:t>deu </a:t>
            </a:r>
            <a:r>
              <a:rPr lang="ca-ES" sz="1200" dirty="0" smtClean="0"/>
              <a:t>a problemes en la implementació del programa </a:t>
            </a:r>
            <a:r>
              <a:rPr lang="ca-ES" sz="1200" dirty="0"/>
              <a:t>o bé al fet que la teoria del canvi no era realista</a:t>
            </a:r>
            <a:r>
              <a:rPr lang="ca-ES" sz="1200" dirty="0" smtClean="0"/>
              <a:t>. De fet, </a:t>
            </a:r>
            <a:r>
              <a:rPr lang="ca-ES" sz="1200" b="1" dirty="0" smtClean="0"/>
              <a:t>una certa anàlisi de la implementació és imprescindible com a complement de l’avaluació d’impacte, ja que permet escatir quin és, exactament, l’objecte d’avaluació </a:t>
            </a:r>
            <a:r>
              <a:rPr lang="ca-ES" sz="1200" dirty="0" smtClean="0"/>
              <a:t>(és a dir, quin  és el programa </a:t>
            </a:r>
            <a:r>
              <a:rPr lang="ca-ES" sz="1200" i="1" dirty="0" smtClean="0"/>
              <a:t>real </a:t>
            </a:r>
            <a:r>
              <a:rPr lang="ca-ES" sz="1200" dirty="0" smtClean="0"/>
              <a:t>sobre el qual s’està estimant l’impacte)</a:t>
            </a:r>
            <a:endParaRPr lang="ca-ES" sz="1200" dirty="0"/>
          </a:p>
          <a:p>
            <a:pPr marL="0" lvl="1"/>
            <a:endParaRPr lang="ca-ES" sz="1200" dirty="0" smtClean="0"/>
          </a:p>
          <a:p>
            <a:pPr marL="0" lvl="1"/>
            <a:r>
              <a:rPr lang="ca-ES" sz="1200" dirty="0" smtClean="0"/>
              <a:t>El desenvolupament sistemàtic de l’avaluació de la implementació de les polítiques actives d’ocupació és, fins a cert punt, l’objecte del </a:t>
            </a:r>
            <a:r>
              <a:rPr lang="ca-ES" sz="1200" dirty="0" smtClean="0">
                <a:solidFill>
                  <a:srgbClr val="C00000"/>
                </a:solidFill>
              </a:rPr>
              <a:t>Repte 3</a:t>
            </a:r>
            <a:r>
              <a:rPr lang="ca-ES" sz="1200" dirty="0" smtClean="0"/>
              <a:t>, ja que el sistema de seguiment i monitorització pretén descriure el que el programa </a:t>
            </a:r>
            <a:r>
              <a:rPr lang="ca-ES" sz="1200" i="1" dirty="0" smtClean="0"/>
              <a:t>és</a:t>
            </a:r>
            <a:r>
              <a:rPr lang="ca-ES" sz="1200" dirty="0" smtClean="0"/>
              <a:t> i </a:t>
            </a:r>
            <a:r>
              <a:rPr lang="ca-ES" sz="1200" i="1" dirty="0" smtClean="0"/>
              <a:t>fa</a:t>
            </a:r>
            <a:r>
              <a:rPr lang="ca-ES" sz="1200" dirty="0" smtClean="0"/>
              <a:t> en cada moment, i afegir-hi les reflexions dels gestors quan algun resultat resulti imprevist, o es detecti alguna tendència temporal destacable. Això no obstant, en el moment d’elaboració de les avaluacions d’impacte resulta convenient ampliar aquestes anàlisis amb un ús sistemàtic de mètodes qualitatius (fonamentalment entrevistes i grups de discussió amb participants i actors clau), que permeti estendre la valoració del funcionament del programa a altres actors externs al SOC i aprofundir en la reflexió sobre la implementació, els seus problemes i les oportunitats de millora.</a:t>
            </a:r>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9" name="QuadreDeText 8"/>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31206355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2013-2016</a:t>
            </a:r>
          </a:p>
          <a:p>
            <a:endParaRPr lang="ca-ES" sz="1200" dirty="0" smtClean="0"/>
          </a:p>
          <a:p>
            <a:endParaRPr lang="ca-ES" sz="1200" b="1" dirty="0" smtClean="0"/>
          </a:p>
          <a:p>
            <a:pPr marL="228600" indent="-228600">
              <a:buFont typeface="+mj-lt"/>
              <a:buAutoNum type="arabicPeriod"/>
            </a:pPr>
            <a:r>
              <a:rPr lang="ca-ES" sz="1200" b="1" dirty="0" smtClean="0"/>
              <a:t>Avaluar l’impacte i la implementació de les principals polítiques actives del SOC</a:t>
            </a:r>
            <a:r>
              <a:rPr lang="ca-ES" sz="1200" dirty="0" smtClean="0"/>
              <a:t>, en el marc de l’agenda d’avaluacions</a:t>
            </a:r>
          </a:p>
          <a:p>
            <a:pPr marL="228600" indent="-228600">
              <a:buFont typeface="+mj-lt"/>
              <a:buAutoNum type="arabicPeriod"/>
            </a:pPr>
            <a:endParaRPr lang="ca-ES" sz="1200" b="1" dirty="0" smtClean="0"/>
          </a:p>
          <a:p>
            <a:pPr marL="228600" indent="-228600">
              <a:buFont typeface="+mj-lt"/>
              <a:buAutoNum type="arabicPeriod"/>
            </a:pPr>
            <a:r>
              <a:rPr lang="ca-ES" sz="1200" b="1" dirty="0" smtClean="0"/>
              <a:t>Desenvolupar el format del pla d’avaluació i introduir-lo  a tots els programes del SOC</a:t>
            </a:r>
          </a:p>
          <a:p>
            <a:pPr marL="228600" indent="-228600">
              <a:buFont typeface="+mj-lt"/>
              <a:buAutoNum type="arabicPeriod"/>
            </a:pPr>
            <a:endParaRPr lang="ca-ES" sz="1200" b="1" dirty="0" smtClean="0"/>
          </a:p>
          <a:p>
            <a:pPr marL="228600" indent="-228600">
              <a:buFont typeface="+mj-lt"/>
              <a:buAutoNum type="arabicPeriod"/>
            </a:pPr>
            <a:r>
              <a:rPr lang="ca-ES" sz="1200" b="1" dirty="0" smtClean="0"/>
              <a:t>Introduir el mecanisme d’aleatorització per al tractament de l’excés de demanda </a:t>
            </a:r>
            <a:r>
              <a:rPr lang="ca-ES" sz="1200" dirty="0" smtClean="0"/>
              <a:t>quan existeixi excés de demanda i es consideri que és un sistema equitatiu</a:t>
            </a:r>
          </a:p>
          <a:p>
            <a:pPr marL="228600" indent="-228600">
              <a:buFont typeface="+mj-lt"/>
              <a:buAutoNum type="arabicPeriod"/>
            </a:pPr>
            <a:endParaRPr lang="ca-ES" sz="1200" b="1" dirty="0" smtClean="0"/>
          </a:p>
          <a:p>
            <a:pPr marL="228600" indent="-228600">
              <a:buFont typeface="+mj-lt"/>
              <a:buAutoNum type="arabicPeriod"/>
            </a:pPr>
            <a:r>
              <a:rPr lang="ca-ES" sz="1200" b="1" dirty="0" smtClean="0"/>
              <a:t>Desenvolupar el protocol i incorporar la identificació dels suplents al sistema d’informació del SOC</a:t>
            </a:r>
          </a:p>
          <a:p>
            <a:endParaRPr lang="ca-ES" sz="1200" dirty="0" smtClean="0">
              <a:solidFill>
                <a:schemeClr val="accent6"/>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Avaluar els programes amb contrafactual</a:t>
            </a:r>
          </a:p>
        </p:txBody>
      </p:sp>
      <p:sp>
        <p:nvSpPr>
          <p:cNvPr id="9" name="QuadreDeText 8"/>
          <p:cNvSpPr txBox="1"/>
          <p:nvPr/>
        </p:nvSpPr>
        <p:spPr>
          <a:xfrm>
            <a:off x="0" y="481251"/>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4</a:t>
            </a:r>
            <a:endParaRPr lang="ca-ES" b="1" dirty="0">
              <a:solidFill>
                <a:schemeClr val="bg1"/>
              </a:solidFill>
            </a:endParaRPr>
          </a:p>
        </p:txBody>
      </p:sp>
    </p:spTree>
    <p:extLst>
      <p:ext uri="{BB962C8B-B14F-4D97-AF65-F5344CB8AC3E}">
        <p14:creationId xmlns:p14="http://schemas.microsoft.com/office/powerpoint/2010/main" val="26937171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 disseny d’avaluació més robust</a:t>
            </a:r>
          </a:p>
          <a:p>
            <a:r>
              <a:rPr lang="ca-ES" sz="1200" dirty="0" smtClean="0"/>
              <a:t> </a:t>
            </a:r>
          </a:p>
          <a:p>
            <a:r>
              <a:rPr lang="ca-ES" sz="1200" dirty="0" smtClean="0"/>
              <a:t>Entre els dissenys metodològics disponibles, el disseny experimental sol ser l’opció més robusta per </a:t>
            </a:r>
            <a:r>
              <a:rPr lang="ca-ES" sz="1200" dirty="0"/>
              <a:t>a l’estimació de l’impacte d’una política</a:t>
            </a:r>
            <a:r>
              <a:rPr lang="ca-ES" sz="1200" dirty="0" smtClean="0"/>
              <a:t>. Tal i com es detalla en la </a:t>
            </a:r>
            <a:r>
              <a:rPr lang="ca-ES" sz="1200" dirty="0"/>
              <a:t>guia “</a:t>
            </a:r>
            <a:r>
              <a:rPr lang="ca-ES" sz="1200" dirty="0">
                <a:solidFill>
                  <a:schemeClr val="tx1">
                    <a:lumMod val="75000"/>
                    <a:lumOff val="25000"/>
                  </a:schemeClr>
                </a:solidFill>
              </a:rPr>
              <a:t>Avaluar l’impacte de les polítiques actives d’ocupació Una guia d’avaluació per a no avaluadors</a:t>
            </a:r>
            <a:r>
              <a:rPr lang="ca-ES" sz="1200" dirty="0" smtClean="0">
                <a:solidFill>
                  <a:schemeClr val="tx1">
                    <a:lumMod val="75000"/>
                    <a:lumOff val="25000"/>
                  </a:schemeClr>
                </a:solidFill>
              </a:rPr>
              <a:t>” </a:t>
            </a:r>
            <a:r>
              <a:rPr lang="ca-ES" sz="1200" dirty="0" smtClean="0"/>
              <a:t>els experiments es basen en una lògica similar a la dels assajos clínics:  </a:t>
            </a:r>
          </a:p>
          <a:p>
            <a:endParaRPr lang="ca-ES" sz="1200" dirty="0" smtClean="0"/>
          </a:p>
          <a:p>
            <a:pPr marL="685800" lvl="1" indent="-228600">
              <a:buAutoNum type="arabicParenR"/>
            </a:pPr>
            <a:r>
              <a:rPr lang="ca-ES" sz="1200" dirty="0" smtClean="0"/>
              <a:t>Es </a:t>
            </a:r>
            <a:r>
              <a:rPr lang="ca-ES" sz="1200" dirty="0" err="1" smtClean="0"/>
              <a:t>preselecciona</a:t>
            </a:r>
            <a:r>
              <a:rPr lang="ca-ES" sz="1200" dirty="0" smtClean="0"/>
              <a:t> un conjunt de persones aturades que acompleixi els requeriments per prendre part del programa, en una xifra que excedeixi la de places disponibles</a:t>
            </a:r>
          </a:p>
          <a:p>
            <a:pPr marL="685800" lvl="1" indent="-228600">
              <a:buAutoNum type="arabicParenR"/>
            </a:pPr>
            <a:r>
              <a:rPr lang="ca-ES" sz="1200" dirty="0"/>
              <a:t>M</a:t>
            </a:r>
            <a:r>
              <a:rPr lang="ca-ES" sz="1200" dirty="0" smtClean="0"/>
              <a:t>itjançant </a:t>
            </a:r>
            <a:r>
              <a:rPr lang="ca-ES" sz="1200" dirty="0"/>
              <a:t>un procediment </a:t>
            </a:r>
            <a:r>
              <a:rPr lang="ca-ES" sz="1200" dirty="0" smtClean="0"/>
              <a:t>aleatori (una loteria), </a:t>
            </a:r>
            <a:r>
              <a:rPr lang="ca-ES" sz="1200" dirty="0"/>
              <a:t>i previ consentiment dels candidats, </a:t>
            </a:r>
            <a:r>
              <a:rPr lang="ca-ES" sz="1200" dirty="0" smtClean="0"/>
              <a:t>s’assigna els candidats al grup de participants o al grup de control</a:t>
            </a:r>
          </a:p>
          <a:p>
            <a:pPr marL="685800" lvl="1" indent="-228600">
              <a:buAutoNum type="arabicParenR"/>
            </a:pPr>
            <a:r>
              <a:rPr lang="ca-ES" sz="1200" dirty="0" smtClean="0"/>
              <a:t>Transcorregut </a:t>
            </a:r>
            <a:r>
              <a:rPr lang="ca-ES" sz="1200" dirty="0"/>
              <a:t>un cert temps després de la finalització del </a:t>
            </a:r>
            <a:r>
              <a:rPr lang="ca-ES" sz="1200" dirty="0" smtClean="0"/>
              <a:t>programa es comparen els </a:t>
            </a:r>
            <a:r>
              <a:rPr lang="ca-ES" sz="1200" i="1" dirty="0" err="1"/>
              <a:t>outcomes</a:t>
            </a:r>
            <a:r>
              <a:rPr lang="ca-ES" sz="1200" dirty="0"/>
              <a:t> </a:t>
            </a:r>
            <a:r>
              <a:rPr lang="ca-ES" sz="1200" dirty="0" smtClean="0"/>
              <a:t>rellevants (com per exemple, la participació laboral o la renda) entre </a:t>
            </a:r>
            <a:r>
              <a:rPr lang="ca-ES" sz="1200" dirty="0"/>
              <a:t>el grup de tractament i de control. </a:t>
            </a:r>
          </a:p>
          <a:p>
            <a:endParaRPr lang="ca-ES" sz="1200" dirty="0" smtClean="0"/>
          </a:p>
          <a:p>
            <a:r>
              <a:rPr lang="ca-ES" sz="1200" dirty="0" smtClean="0"/>
              <a:t>L’assignació aleatòria aconsegueix </a:t>
            </a:r>
            <a:r>
              <a:rPr lang="ca-ES" sz="1200" dirty="0"/>
              <a:t>que </a:t>
            </a:r>
            <a:r>
              <a:rPr lang="ca-ES" sz="1200" b="1" dirty="0"/>
              <a:t>el grup de tractament i el de control estiguin «equilibrats» en tots aquells atributs personals que poden influir sobre </a:t>
            </a:r>
            <a:r>
              <a:rPr lang="ca-ES" sz="1200" b="1" dirty="0" err="1"/>
              <a:t>l'</a:t>
            </a:r>
            <a:r>
              <a:rPr lang="ca-ES" sz="1200" b="1" i="1" dirty="0" err="1"/>
              <a:t>outcome</a:t>
            </a:r>
            <a:r>
              <a:rPr lang="ca-ES" sz="1200" b="1" dirty="0"/>
              <a:t> </a:t>
            </a:r>
            <a:r>
              <a:rPr lang="ca-ES" sz="1200" b="1" dirty="0" smtClean="0"/>
              <a:t>d'interès</a:t>
            </a:r>
            <a:r>
              <a:rPr lang="ca-ES" sz="1200" dirty="0" smtClean="0"/>
              <a:t> (com la motivació, l'experiència </a:t>
            </a:r>
            <a:r>
              <a:rPr lang="ca-ES" sz="1200" dirty="0"/>
              <a:t>laboral prèvia o el fet de ser </a:t>
            </a:r>
            <a:r>
              <a:rPr lang="ca-ES" sz="1200" dirty="0" smtClean="0"/>
              <a:t>immigrant), amb la qual cosa es pot descartar que la diferència final en la participació laboral (o qualsevol altre </a:t>
            </a:r>
            <a:r>
              <a:rPr lang="ca-ES" sz="1200" i="1" dirty="0" err="1" smtClean="0"/>
              <a:t>outcome</a:t>
            </a:r>
            <a:r>
              <a:rPr lang="ca-ES" sz="1200" dirty="0" smtClean="0"/>
              <a:t>) sigui deguda a diferències inicials entre les característiques del grup de participants i el de control. A més, com que </a:t>
            </a:r>
            <a:r>
              <a:rPr lang="ca-ES" sz="1200" b="1" dirty="0" smtClean="0"/>
              <a:t>els </a:t>
            </a:r>
            <a:r>
              <a:rPr lang="ca-ES" sz="1200" b="1" dirty="0"/>
              <a:t>dos grups estan exposats als mateixos «factors de context» </a:t>
            </a:r>
            <a:r>
              <a:rPr lang="ca-ES" sz="1200" dirty="0"/>
              <a:t>mentre dura el </a:t>
            </a:r>
            <a:r>
              <a:rPr lang="ca-ES" sz="1200" dirty="0" smtClean="0"/>
              <a:t>programa (com ara una </a:t>
            </a:r>
            <a:r>
              <a:rPr lang="ca-ES" sz="1200" dirty="0"/>
              <a:t>millora </a:t>
            </a:r>
            <a:r>
              <a:rPr lang="ca-ES" sz="1200" dirty="0" smtClean="0"/>
              <a:t>en l’economia o un canvi regulatiu en el </a:t>
            </a:r>
            <a:r>
              <a:rPr lang="ca-ES" sz="1200" dirty="0"/>
              <a:t>mercat </a:t>
            </a:r>
            <a:r>
              <a:rPr lang="ca-ES" sz="1200" dirty="0" smtClean="0"/>
              <a:t>laboral) també es pot descartar </a:t>
            </a:r>
            <a:r>
              <a:rPr lang="ca-ES" sz="1200" dirty="0"/>
              <a:t>que aquests factors siguin els responsables de les diferències </a:t>
            </a:r>
            <a:r>
              <a:rPr lang="ca-ES" sz="1200" dirty="0" smtClean="0"/>
              <a:t>posteriors al programa. </a:t>
            </a:r>
          </a:p>
          <a:p>
            <a:endParaRPr lang="ca-ES" sz="1200" dirty="0"/>
          </a:p>
          <a:p>
            <a:r>
              <a:rPr lang="ca-ES" sz="1200" dirty="0" smtClean="0"/>
              <a:t>En </a:t>
            </a:r>
            <a:r>
              <a:rPr lang="ca-ES" sz="1200" dirty="0"/>
              <a:t>resum, si </a:t>
            </a:r>
            <a:r>
              <a:rPr lang="ca-ES" sz="1200" dirty="0" smtClean="0"/>
              <a:t>es detecta alguna diferències </a:t>
            </a:r>
            <a:r>
              <a:rPr lang="ca-ES" sz="1200" dirty="0"/>
              <a:t>en els</a:t>
            </a:r>
            <a:r>
              <a:rPr lang="ca-ES" sz="1200" i="1" dirty="0"/>
              <a:t> </a:t>
            </a:r>
            <a:r>
              <a:rPr lang="ca-ES" sz="1200" i="1" dirty="0" err="1"/>
              <a:t>outcomes</a:t>
            </a:r>
            <a:r>
              <a:rPr lang="ca-ES" sz="1200" i="1" dirty="0"/>
              <a:t> </a:t>
            </a:r>
            <a:r>
              <a:rPr lang="ca-ES" sz="1200" dirty="0"/>
              <a:t>entre ambdós grups, </a:t>
            </a:r>
            <a:r>
              <a:rPr lang="ca-ES" sz="1200" dirty="0" smtClean="0"/>
              <a:t>podran ser atribuïts a </a:t>
            </a:r>
            <a:r>
              <a:rPr lang="ca-ES" sz="1200" dirty="0"/>
              <a:t>l'únic tret que els diferencia: </a:t>
            </a:r>
            <a:r>
              <a:rPr lang="ca-ES" sz="1200" dirty="0" smtClean="0"/>
              <a:t>haver </a:t>
            </a:r>
            <a:r>
              <a:rPr lang="ca-ES" sz="1200" dirty="0"/>
              <a:t>participat o no en el programa</a:t>
            </a:r>
            <a:r>
              <a:rPr lang="ca-ES" sz="1200" dirty="0" smtClean="0"/>
              <a:t>. </a:t>
            </a:r>
            <a:r>
              <a:rPr lang="ca-ES" sz="1200" b="1" dirty="0" smtClean="0"/>
              <a:t>L'experiment </a:t>
            </a:r>
            <a:r>
              <a:rPr lang="ca-ES" sz="1200" b="1" dirty="0"/>
              <a:t>social </a:t>
            </a:r>
            <a:r>
              <a:rPr lang="ca-ES" sz="1200" b="1" dirty="0" smtClean="0"/>
              <a:t>proporciona el millor grup de comparació possible i, </a:t>
            </a:r>
            <a:r>
              <a:rPr lang="ca-ES" sz="1200" b="1" dirty="0"/>
              <a:t>per tant, una </a:t>
            </a:r>
            <a:r>
              <a:rPr lang="ca-ES" sz="1200" b="1" dirty="0" smtClean="0"/>
              <a:t>l’estimació més vàlida </a:t>
            </a:r>
            <a:r>
              <a:rPr lang="ca-ES" sz="1200" b="1" dirty="0"/>
              <a:t>de l'impacte del programa.</a:t>
            </a:r>
          </a:p>
          <a:p>
            <a:endParaRPr lang="ca-ES" sz="1200" dirty="0" smtClean="0"/>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Projectes pilot amb disseny experimental</a:t>
            </a:r>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5</a:t>
            </a:r>
            <a:endParaRPr lang="ca-ES" b="1" dirty="0">
              <a:solidFill>
                <a:schemeClr val="bg1"/>
              </a:solidFill>
            </a:endParaRPr>
          </a:p>
        </p:txBody>
      </p:sp>
    </p:spTree>
    <p:extLst>
      <p:ext uri="{BB962C8B-B14F-4D97-AF65-F5344CB8AC3E}">
        <p14:creationId xmlns:p14="http://schemas.microsoft.com/office/powerpoint/2010/main" val="16342655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Un disseny especialment adequat per als projectes pilot</a:t>
            </a:r>
          </a:p>
          <a:p>
            <a:r>
              <a:rPr lang="ca-ES" sz="1200" dirty="0" smtClean="0"/>
              <a:t> </a:t>
            </a:r>
            <a:endParaRPr lang="ca-ES" sz="1200" dirty="0"/>
          </a:p>
          <a:p>
            <a:r>
              <a:rPr lang="ca-ES" sz="1200" dirty="0" smtClean="0"/>
              <a:t>Eventualment, el SOC desenvolupa proves pilots de nous programes amb l’objecte de testar-los a petita escala abans d’acabar de concretar-ne el disseny i estendre el programa arreu. </a:t>
            </a:r>
          </a:p>
          <a:p>
            <a:endParaRPr lang="ca-ES" sz="1200" dirty="0"/>
          </a:p>
          <a:p>
            <a:r>
              <a:rPr lang="ca-ES" sz="1200" dirty="0" smtClean="0"/>
              <a:t>La major part de pilots són més aviat un </a:t>
            </a:r>
            <a:r>
              <a:rPr lang="ca-ES" sz="1200" i="1" dirty="0" smtClean="0"/>
              <a:t>assaig</a:t>
            </a:r>
            <a:r>
              <a:rPr lang="ca-ES" sz="1200" dirty="0" smtClean="0"/>
              <a:t> del programa, que permet testar alguns elements </a:t>
            </a:r>
            <a:r>
              <a:rPr lang="ca-ES" sz="1200" dirty="0"/>
              <a:t>relatius a la implementació del programa, </a:t>
            </a:r>
            <a:r>
              <a:rPr lang="ca-ES" sz="1200" dirty="0" smtClean="0"/>
              <a:t>per </a:t>
            </a:r>
            <a:r>
              <a:rPr lang="ca-ES" sz="1200" dirty="0"/>
              <a:t>tal </a:t>
            </a:r>
            <a:r>
              <a:rPr lang="ca-ES" sz="1200" dirty="0" smtClean="0"/>
              <a:t>d’acabar-los de polir abans </a:t>
            </a:r>
            <a:r>
              <a:rPr lang="ca-ES" sz="1200" dirty="0"/>
              <a:t>de procedir a </a:t>
            </a:r>
            <a:r>
              <a:rPr lang="ca-ES" sz="1200" dirty="0" smtClean="0"/>
              <a:t>la generalització del programa, </a:t>
            </a:r>
            <a:r>
              <a:rPr lang="ca-ES" sz="1200" dirty="0"/>
              <a:t>la qual sovint ja ha estat </a:t>
            </a:r>
            <a:r>
              <a:rPr lang="ca-ES" sz="1200" dirty="0" smtClean="0"/>
              <a:t>decidida </a:t>
            </a:r>
            <a:r>
              <a:rPr lang="ca-ES" sz="1200" dirty="0"/>
              <a:t>abans d’iniciar el pilot</a:t>
            </a:r>
            <a:r>
              <a:rPr lang="ca-ES" sz="1200" dirty="0" smtClean="0"/>
              <a:t>.</a:t>
            </a:r>
          </a:p>
          <a:p>
            <a:endParaRPr lang="ca-ES" sz="1200" dirty="0"/>
          </a:p>
          <a:p>
            <a:r>
              <a:rPr lang="ca-ES" sz="1200" dirty="0" smtClean="0"/>
              <a:t>Però, dissortadament, les experiències </a:t>
            </a:r>
            <a:r>
              <a:rPr lang="ca-ES" sz="1200" dirty="0"/>
              <a:t>pilot molt rarament </a:t>
            </a:r>
            <a:r>
              <a:rPr lang="ca-ES" sz="1200" dirty="0" smtClean="0"/>
              <a:t>es plantegen amb una </a:t>
            </a:r>
            <a:r>
              <a:rPr lang="ca-ES" sz="1200" dirty="0"/>
              <a:t>estratègia </a:t>
            </a:r>
            <a:r>
              <a:rPr lang="ca-ES" sz="1200" dirty="0" err="1"/>
              <a:t>avaluativa</a:t>
            </a:r>
            <a:r>
              <a:rPr lang="ca-ES" sz="1200" dirty="0"/>
              <a:t> que permeti estimar l’impacte de la </a:t>
            </a:r>
            <a:r>
              <a:rPr lang="ca-ES" sz="1200" dirty="0" smtClean="0"/>
              <a:t>intervenció a fi de poder determinar si, efectivament, es tracta d’una bona idea, i poder decidir en conseqüència sobre la seva possible expansió. Aquesta circumstància és molt malaurada, ja que la major part de pilots presenten característiques </a:t>
            </a:r>
            <a:r>
              <a:rPr lang="ca-ES" sz="1200" dirty="0"/>
              <a:t>molt propícies per a la realització d’avaluacions </a:t>
            </a:r>
            <a:r>
              <a:rPr lang="ca-ES" sz="1200" dirty="0" smtClean="0"/>
              <a:t>molt robustes, i més específicament d’avaluacions experimentals:</a:t>
            </a:r>
          </a:p>
          <a:p>
            <a:endParaRPr lang="ca-ES" sz="1200" dirty="0"/>
          </a:p>
          <a:p>
            <a:pPr marL="685800" lvl="1" indent="-228600">
              <a:buAutoNum type="arabicParenR"/>
            </a:pPr>
            <a:r>
              <a:rPr lang="ca-ES" sz="1200" b="1" dirty="0" smtClean="0"/>
              <a:t>L’avaluació es pot plantejar de forma prospectiva</a:t>
            </a:r>
            <a:r>
              <a:rPr lang="ca-ES" sz="1200" dirty="0" smtClean="0"/>
              <a:t>, des del moment del disseny del programa, amb la qual cosa es pot pensar ex-</a:t>
            </a:r>
            <a:r>
              <a:rPr lang="ca-ES" sz="1200" dirty="0" err="1" smtClean="0"/>
              <a:t>ante</a:t>
            </a:r>
            <a:r>
              <a:rPr lang="ca-ES" sz="1200" dirty="0" smtClean="0"/>
              <a:t> sobre les preguntes que es voldran respondre, les dades que seran necessàries, i com crear el millor grup de comparació possible.</a:t>
            </a:r>
          </a:p>
          <a:p>
            <a:pPr marL="685800" lvl="1" indent="-228600">
              <a:buAutoNum type="arabicParenR"/>
            </a:pPr>
            <a:r>
              <a:rPr lang="ca-ES" sz="1200" dirty="0" smtClean="0"/>
              <a:t>El propòsit del pilot és determinar l’efectivitat del programa, amb la qual cosa </a:t>
            </a:r>
            <a:r>
              <a:rPr lang="ca-ES" sz="1200" b="1" dirty="0" smtClean="0"/>
              <a:t>es justifica que certs aspectes del disseny s’enfoquin a fer l’avaluació més robusta</a:t>
            </a:r>
          </a:p>
          <a:p>
            <a:pPr marL="685800" lvl="1" indent="-228600">
              <a:buAutoNum type="arabicParenR"/>
            </a:pPr>
            <a:r>
              <a:rPr lang="ca-ES" sz="1200" dirty="0" smtClean="0"/>
              <a:t>En ser una prova a petita escala, és habitual que es puguin identificar més candidats per participar que places disponibles, amb la qual cosa </a:t>
            </a:r>
            <a:r>
              <a:rPr lang="ca-ES" sz="1200" b="1" dirty="0" smtClean="0"/>
              <a:t>es pot crear un grup de comparació</a:t>
            </a:r>
            <a:r>
              <a:rPr lang="ca-ES" sz="1200" dirty="0" smtClean="0"/>
              <a:t>.</a:t>
            </a:r>
          </a:p>
          <a:p>
            <a:pPr marL="685800" lvl="1" indent="-228600">
              <a:buAutoNum type="arabicParenR"/>
            </a:pPr>
            <a:r>
              <a:rPr lang="ca-ES" sz="1200" dirty="0" smtClean="0"/>
              <a:t>Atès que no s’ha demostrat l’efectivitat del programa </a:t>
            </a:r>
            <a:r>
              <a:rPr lang="ca-ES" sz="1200" b="1" dirty="0" smtClean="0"/>
              <a:t>resulta més acceptable emprar un procés aleatori per assignar les places </a:t>
            </a:r>
            <a:r>
              <a:rPr lang="ca-ES" sz="1200" dirty="0" smtClean="0"/>
              <a:t>entre els candidats que reuneixen els requisits d’accés. </a:t>
            </a:r>
          </a:p>
          <a:p>
            <a:pPr marL="228600" indent="-228600">
              <a:buAutoNum type="arabicParenR"/>
            </a:pPr>
            <a:endParaRPr lang="ca-ES" sz="1200" dirty="0"/>
          </a:p>
          <a:p>
            <a:endParaRPr lang="ca-ES" sz="1200" dirty="0"/>
          </a:p>
          <a:p>
            <a:endParaRPr lang="ca-ES" sz="1200" dirty="0"/>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Projectes pilot amb disseny experimental</a:t>
            </a:r>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5</a:t>
            </a:r>
            <a:endParaRPr lang="ca-ES" b="1" dirty="0">
              <a:solidFill>
                <a:schemeClr val="bg1"/>
              </a:solidFill>
            </a:endParaRPr>
          </a:p>
        </p:txBody>
      </p:sp>
    </p:spTree>
    <p:extLst>
      <p:ext uri="{BB962C8B-B14F-4D97-AF65-F5344CB8AC3E}">
        <p14:creationId xmlns:p14="http://schemas.microsoft.com/office/powerpoint/2010/main" val="1231391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Projectes pilot en dues fases</a:t>
            </a:r>
          </a:p>
          <a:p>
            <a:r>
              <a:rPr lang="ca-ES" sz="1200" dirty="0" smtClean="0"/>
              <a:t> </a:t>
            </a:r>
            <a:endParaRPr lang="ca-ES" sz="1200" dirty="0"/>
          </a:p>
          <a:p>
            <a:r>
              <a:rPr lang="ca-ES" sz="1200" dirty="0" smtClean="0"/>
              <a:t>Això no obstant, un dels requeriments per a poder desenvolupar una avaluació experimental és que el programa a avaluar tingui un disseny precís i estable, ja que si el programa es va modificant al llarg del pilot per adaptar-lo a situacions imprevistes, els resultats no es poden atribuir a una intervenció concreta i les conclusions són molt ambigües. </a:t>
            </a:r>
          </a:p>
          <a:p>
            <a:endParaRPr lang="ca-ES" sz="1200" dirty="0"/>
          </a:p>
          <a:p>
            <a:r>
              <a:rPr lang="ca-ES" sz="1200" dirty="0" smtClean="0"/>
              <a:t>Aquesta condició pot ser difícil de fer compatible amb el context d’alguns pilots, que volen fer front a un problema que pot ser nou i poc conegut, amb la qual cosa l’objecte del pilot és precisament estabilitzar i concretar un disseny de programa que pugui tenir sentit. En aquests casos, el disseny precís i estable és el resultat del procés i no el punt de partida.</a:t>
            </a:r>
          </a:p>
          <a:p>
            <a:endParaRPr lang="ca-ES" sz="1200" dirty="0"/>
          </a:p>
          <a:p>
            <a:r>
              <a:rPr lang="ca-ES" sz="1200" dirty="0" smtClean="0"/>
              <a:t>Per aquest motiu, té sentit plantejar dos tipus de pilots diferents, o dissenyar els pilots en dues fases:</a:t>
            </a:r>
          </a:p>
          <a:p>
            <a:endParaRPr lang="ca-ES" sz="1200" dirty="0"/>
          </a:p>
          <a:p>
            <a:pPr marL="685800" lvl="1" indent="-228600">
              <a:buAutoNum type="arabicParenR"/>
            </a:pPr>
            <a:r>
              <a:rPr lang="ca-ES" sz="1200" b="1" dirty="0" smtClean="0"/>
              <a:t>Projectes </a:t>
            </a:r>
            <a:r>
              <a:rPr lang="ca-ES" sz="1200" b="1" dirty="0"/>
              <a:t>pilot </a:t>
            </a:r>
            <a:r>
              <a:rPr lang="ca-ES" sz="1200" b="1" dirty="0" smtClean="0"/>
              <a:t>per a conceptualització del programa</a:t>
            </a:r>
            <a:r>
              <a:rPr lang="ca-ES" sz="1200" dirty="0" smtClean="0"/>
              <a:t>, per a iniciatives innovadores per a les quals </a:t>
            </a:r>
            <a:r>
              <a:rPr lang="ca-ES" sz="1200" dirty="0"/>
              <a:t>no es disposa encara d’una teoria del canvi robusta ni </a:t>
            </a:r>
            <a:r>
              <a:rPr lang="ca-ES" sz="1200" dirty="0" smtClean="0"/>
              <a:t>evidències </a:t>
            </a:r>
            <a:r>
              <a:rPr lang="ca-ES" sz="1200" dirty="0"/>
              <a:t>d’efectivitat. En aquests casos, </a:t>
            </a:r>
            <a:r>
              <a:rPr lang="ca-ES" sz="1200" dirty="0" smtClean="0"/>
              <a:t>el pilot està orientat a concretar </a:t>
            </a:r>
            <a:r>
              <a:rPr lang="ca-ES" sz="1200" dirty="0"/>
              <a:t>el disseny de la intervenció i a realitzar-ne un </a:t>
            </a:r>
            <a:r>
              <a:rPr lang="ca-ES" sz="1200" dirty="0" smtClean="0"/>
              <a:t>“</a:t>
            </a:r>
            <a:r>
              <a:rPr lang="ca-ES" sz="1200" dirty="0" err="1" smtClean="0"/>
              <a:t>pre</a:t>
            </a:r>
            <a:r>
              <a:rPr lang="ca-ES" sz="1200" dirty="0" smtClean="0"/>
              <a:t>- test” </a:t>
            </a:r>
            <a:r>
              <a:rPr lang="ca-ES" sz="1200" dirty="0"/>
              <a:t>de posada en marxa.  </a:t>
            </a:r>
            <a:r>
              <a:rPr lang="ca-ES" sz="1200" dirty="0" smtClean="0"/>
              <a:t>Aquest “</a:t>
            </a:r>
            <a:r>
              <a:rPr lang="ca-ES" sz="1200" dirty="0" err="1" smtClean="0"/>
              <a:t>pre</a:t>
            </a:r>
            <a:r>
              <a:rPr lang="ca-ES" sz="1200" dirty="0" smtClean="0"/>
              <a:t>-test” </a:t>
            </a:r>
            <a:r>
              <a:rPr lang="ca-ES" sz="1200" dirty="0"/>
              <a:t>s’orientarà fonamentalment a mostrar de forma preliminar com pot funcionar el programa a la pràctica i a detectar aspectes a esmenar o ajustar respecte del disseny original. </a:t>
            </a:r>
          </a:p>
          <a:p>
            <a:pPr marL="685800" lvl="1" indent="-228600">
              <a:buAutoNum type="arabicParenR"/>
            </a:pPr>
            <a:endParaRPr lang="ca-ES" sz="1200" b="1" dirty="0" smtClean="0"/>
          </a:p>
          <a:p>
            <a:pPr marL="685800" lvl="1" indent="-228600">
              <a:buAutoNum type="arabicParenR"/>
            </a:pPr>
            <a:r>
              <a:rPr lang="ca-ES" sz="1200" b="1" dirty="0" smtClean="0"/>
              <a:t>Projectes pilot per a programes que </a:t>
            </a:r>
            <a:r>
              <a:rPr lang="ca-ES" sz="1200" b="1" dirty="0"/>
              <a:t>s’espera que millorin de forma significativa els </a:t>
            </a:r>
            <a:r>
              <a:rPr lang="ca-ES" sz="1200" b="1" i="1" dirty="0" err="1"/>
              <a:t>outcomes</a:t>
            </a:r>
            <a:r>
              <a:rPr lang="ca-ES" sz="1200" b="1" dirty="0"/>
              <a:t> assolits per les </a:t>
            </a:r>
            <a:r>
              <a:rPr lang="ca-ES" sz="1200" b="1" dirty="0" smtClean="0"/>
              <a:t>polítiques actives </a:t>
            </a:r>
            <a:r>
              <a:rPr lang="ca-ES" sz="1200" b="1" dirty="0"/>
              <a:t>existents a l’actualitat, i que són susceptibles d’estendre’s en cas de demostrar </a:t>
            </a:r>
            <a:r>
              <a:rPr lang="ca-ES" sz="1200" b="1" dirty="0" smtClean="0"/>
              <a:t>efectivitat, </a:t>
            </a:r>
            <a:r>
              <a:rPr lang="ca-ES" sz="1200" dirty="0" smtClean="0"/>
              <a:t>per a programes que disposen d’un </a:t>
            </a:r>
            <a:r>
              <a:rPr lang="ca-ES" sz="1200" dirty="0"/>
              <a:t>m</a:t>
            </a:r>
            <a:r>
              <a:rPr lang="ca-ES" sz="1200" dirty="0" smtClean="0"/>
              <a:t>odel </a:t>
            </a:r>
            <a:r>
              <a:rPr lang="ca-ES" sz="1200" dirty="0"/>
              <a:t>conceptual que identifica de forma clara els components clau del programa i que descriu la relació entre aquests i els </a:t>
            </a:r>
            <a:r>
              <a:rPr lang="ca-ES" sz="1200" i="1" dirty="0" err="1"/>
              <a:t>outcomes</a:t>
            </a:r>
            <a:r>
              <a:rPr lang="ca-ES" sz="1200" dirty="0"/>
              <a:t> que es volen assolir, de forma teòrica (per què s’espera que uns produeixin els altres) i operativa (seqüència d’activitats incloses als components del programa, resultats que se’n derivaran directament i </a:t>
            </a:r>
            <a:r>
              <a:rPr lang="ca-ES" sz="1200" i="1" dirty="0" err="1"/>
              <a:t>outcomes</a:t>
            </a:r>
            <a:r>
              <a:rPr lang="ca-ES" sz="1200" dirty="0"/>
              <a:t> esperats</a:t>
            </a:r>
            <a:r>
              <a:rPr lang="ca-ES" sz="1200" dirty="0" smtClean="0"/>
              <a:t>). Aquest model es pot derivar tant de projectes pilot del primer tipus com d’intervencions que ja s’estiguin aplicant a altres territoris i països.</a:t>
            </a:r>
            <a:endParaRPr lang="ca-ES" sz="1200" dirty="0"/>
          </a:p>
          <a:p>
            <a:r>
              <a:rPr lang="ca-ES" sz="1200" dirty="0"/>
              <a:t> </a:t>
            </a:r>
          </a:p>
          <a:p>
            <a:endParaRPr lang="ca-ES" sz="1200" dirty="0"/>
          </a:p>
          <a:p>
            <a:endParaRPr lang="ca-ES" sz="1200" dirty="0"/>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Projectes pilot amb disseny experimental</a:t>
            </a:r>
          </a:p>
        </p:txBody>
      </p:sp>
      <p:sp>
        <p:nvSpPr>
          <p:cNvPr id="9" name="QuadreDeText 8"/>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5</a:t>
            </a:r>
            <a:endParaRPr lang="ca-ES" b="1" dirty="0">
              <a:solidFill>
                <a:schemeClr val="bg1"/>
              </a:solidFill>
            </a:endParaRPr>
          </a:p>
        </p:txBody>
      </p:sp>
    </p:spTree>
    <p:extLst>
      <p:ext uri="{BB962C8B-B14F-4D97-AF65-F5344CB8AC3E}">
        <p14:creationId xmlns:p14="http://schemas.microsoft.com/office/powerpoint/2010/main" val="172989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556792"/>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La informació no està organitzada per a ser consultada de forma àgil</a:t>
            </a:r>
          </a:p>
          <a:p>
            <a:r>
              <a:rPr lang="ca-ES" sz="1000" dirty="0" smtClean="0"/>
              <a:t> </a:t>
            </a:r>
          </a:p>
          <a:p>
            <a:r>
              <a:rPr lang="ca-ES" sz="1200" dirty="0" smtClean="0"/>
              <a:t>Com a conseqüència d’aquestes limitacions:</a:t>
            </a:r>
          </a:p>
          <a:p>
            <a:endParaRPr lang="ca-ES" sz="1200" dirty="0"/>
          </a:p>
          <a:p>
            <a:pPr marL="628650" lvl="1" indent="-171450">
              <a:buFont typeface="Arial" pitchFamily="34" charset="0"/>
              <a:buChar char="•"/>
            </a:pPr>
            <a:r>
              <a:rPr lang="ca-ES" sz="1200" b="1" dirty="0"/>
              <a:t>Les anàlisis, consultes o extraccions d’informació de la BDI/SIPAO requereixen un procés previ de verificació de la informació continguda </a:t>
            </a:r>
            <a:r>
              <a:rPr lang="ca-ES" sz="1200" dirty="0" smtClean="0"/>
              <a:t>(fonamentalment, comprovar que s’han introduït a la BDI/SIPAO els participants de totes les convocatòries del programa) que </a:t>
            </a:r>
            <a:r>
              <a:rPr lang="ca-ES" sz="1200" dirty="0"/>
              <a:t>és </a:t>
            </a:r>
            <a:r>
              <a:rPr lang="ca-ES" sz="1200" dirty="0" smtClean="0"/>
              <a:t>manual, lent </a:t>
            </a:r>
            <a:r>
              <a:rPr lang="ca-ES" sz="1200" dirty="0"/>
              <a:t>i </a:t>
            </a:r>
            <a:r>
              <a:rPr lang="ca-ES" sz="1200" dirty="0" smtClean="0"/>
              <a:t>costós, pot comportar errades, i requereix </a:t>
            </a:r>
            <a:r>
              <a:rPr lang="ca-ES" sz="1200" dirty="0"/>
              <a:t>un ús ineficient dels recursos de la Secretaria Tècnica del SOC per atendre cada </a:t>
            </a:r>
            <a:r>
              <a:rPr lang="ca-ES" sz="1200" dirty="0" smtClean="0"/>
              <a:t>demanda.</a:t>
            </a:r>
          </a:p>
          <a:p>
            <a:pPr marL="628650" lvl="1" indent="-171450">
              <a:buFont typeface="Arial" pitchFamily="34" charset="0"/>
              <a:buChar char="•"/>
            </a:pPr>
            <a:endParaRPr lang="ca-ES" sz="1200" dirty="0" smtClean="0"/>
          </a:p>
          <a:p>
            <a:pPr marL="628650" lvl="1" indent="-171450">
              <a:buFont typeface="Arial" pitchFamily="34" charset="0"/>
              <a:buChar char="•"/>
            </a:pPr>
            <a:r>
              <a:rPr lang="ca-ES" sz="1200" b="1" dirty="0" smtClean="0"/>
              <a:t>Cada avaluació d’una política activa requereix la construcció ex </a:t>
            </a:r>
            <a:r>
              <a:rPr lang="ca-ES" sz="1200" b="1" dirty="0" err="1" smtClean="0"/>
              <a:t>profeso</a:t>
            </a:r>
            <a:r>
              <a:rPr lang="ca-ES" sz="1200" b="1" dirty="0" smtClean="0"/>
              <a:t> d’una base de dades analítica</a:t>
            </a:r>
            <a:r>
              <a:rPr lang="ca-ES" sz="1200" dirty="0" smtClean="0"/>
              <a:t> que integri informació de BDI/SIPAO, SICAS, AFI i/o </a:t>
            </a:r>
            <a:r>
              <a:rPr lang="ca-ES" sz="1200" dirty="0" err="1" smtClean="0"/>
              <a:t>Contrat</a:t>
            </a:r>
            <a:r>
              <a:rPr lang="ca-ES" sz="1200" dirty="0" err="1"/>
              <a:t>a</a:t>
            </a:r>
            <a:r>
              <a:rPr lang="ca-ES" sz="1200" dirty="0" smtClean="0"/>
              <a:t>. La reiteració d’aquest procés fa que les activitats d’avaluació esdevinguin innecessàriament lentes i costoses, tant pel SOC i el Gabinet Tècnic del DEMO a l’hora de facilitar les dades com per als avaluadors i centre de recerca per estructurar-les per a l’anàlisi.</a:t>
            </a:r>
          </a:p>
          <a:p>
            <a:pPr marL="628650" lvl="1" indent="-171450">
              <a:buFont typeface="Arial" pitchFamily="34" charset="0"/>
              <a:buChar char="•"/>
            </a:pPr>
            <a:endParaRPr lang="ca-ES" sz="1200" dirty="0" smtClean="0"/>
          </a:p>
          <a:p>
            <a:pPr marL="628650" lvl="1" indent="-171450">
              <a:buFont typeface="Arial" pitchFamily="34" charset="0"/>
              <a:buChar char="•"/>
            </a:pPr>
            <a:r>
              <a:rPr lang="ca-ES" sz="1200" b="1" dirty="0" smtClean="0"/>
              <a:t>Les avaluacions d’impacte es realitzen amb estratègies metodològiques (relativament) poc robustes</a:t>
            </a:r>
            <a:r>
              <a:rPr lang="ca-ES" sz="1200" dirty="0" smtClean="0"/>
              <a:t>, ja que no hi ha la possibilitat d’identificar grups de comparació constituïts pels aturats que han volgut participar, que complien els requisits per fer-ho, que han estat </a:t>
            </a:r>
            <a:r>
              <a:rPr lang="ca-ES" sz="1200" dirty="0" err="1" smtClean="0"/>
              <a:t>pre</a:t>
            </a:r>
            <a:r>
              <a:rPr lang="ca-ES" sz="1200" smtClean="0"/>
              <a:t>-seleccionats</a:t>
            </a:r>
            <a:r>
              <a:rPr lang="ca-ES" sz="1200" dirty="0" smtClean="0"/>
              <a:t>, però no han pogut fer-ho per manca de disponibilitat de places.</a:t>
            </a:r>
          </a:p>
          <a:p>
            <a:pPr lvl="1"/>
            <a:endParaRPr lang="ca-ES" sz="1200" dirty="0"/>
          </a:p>
          <a:p>
            <a:pPr marL="628650" lvl="1" indent="-171450">
              <a:buFont typeface="Arial" pitchFamily="34" charset="0"/>
              <a:buChar char="•"/>
            </a:pPr>
            <a:r>
              <a:rPr lang="ca-ES" sz="1200" b="1" dirty="0" smtClean="0"/>
              <a:t>La programació i gestió de les polítiques actives s’ha de produir amb informació escassa</a:t>
            </a:r>
            <a:r>
              <a:rPr lang="ca-ES" sz="1200" dirty="0" smtClean="0"/>
              <a:t>, sense conèixer, per exemple, quantes persones aturades han expressat interès a participar en un o altre programa, o quins candidats ja han participat en altres polítiques actives a l’hora de prendre decisions d’assignació de places. A més, obliga les persones aturades a facilitar la mateixa informació repetides vegades (per exemple a les Oficines de Treball i als serveis locals d’ocupació)</a:t>
            </a:r>
          </a:p>
          <a:p>
            <a:pPr lvl="1"/>
            <a:r>
              <a:rPr lang="ca-ES" sz="1200" dirty="0" smtClean="0"/>
              <a:t> </a:t>
            </a:r>
            <a:endParaRPr lang="ca-ES" sz="1200" dirty="0"/>
          </a:p>
          <a:p>
            <a:pPr marL="628650" lvl="1" indent="-171450">
              <a:buFont typeface="Arial" pitchFamily="34" charset="0"/>
              <a:buChar char="•"/>
            </a:pPr>
            <a:r>
              <a:rPr lang="ca-ES" sz="1200" dirty="0" smtClean="0"/>
              <a:t>De forma general, </a:t>
            </a:r>
            <a:r>
              <a:rPr lang="ca-ES" sz="1200" b="1" dirty="0" smtClean="0"/>
              <a:t>la capacitat del SOC per analitzar i avaluar les polítiques actives d’ocupació que gestiona és innecessàriament inferior i més lenta del que seria si els sistemes d’informació estiguessin adequadament integrats</a:t>
            </a:r>
            <a:r>
              <a:rPr lang="ca-ES" sz="1200" dirty="0" smtClean="0"/>
              <a:t>.</a:t>
            </a:r>
            <a:endParaRPr lang="ca-ES" sz="1200" dirty="0"/>
          </a:p>
          <a:p>
            <a:endParaRPr lang="ca-ES" sz="1200" dirty="0">
              <a:solidFill>
                <a:schemeClr val="accent6"/>
              </a:solidFill>
            </a:endParaRPr>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
        <p:nvSpPr>
          <p:cNvPr id="9"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Tree>
    <p:extLst>
      <p:ext uri="{BB962C8B-B14F-4D97-AF65-F5344CB8AC3E}">
        <p14:creationId xmlns:p14="http://schemas.microsoft.com/office/powerpoint/2010/main" val="78468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Les fites per al 2013-2016</a:t>
            </a:r>
          </a:p>
          <a:p>
            <a:endParaRPr lang="ca-ES" sz="1200" dirty="0" smtClean="0"/>
          </a:p>
          <a:p>
            <a:pPr marL="228600" indent="-228600">
              <a:buFont typeface="+mj-lt"/>
              <a:buAutoNum type="arabicPeriod"/>
            </a:pPr>
            <a:r>
              <a:rPr lang="ca-ES" sz="1200" b="1" dirty="0" smtClean="0"/>
              <a:t>Desenvolupar almenys un projecte pilot d’un nou programa amb un disseny d’avaluació experimental </a:t>
            </a:r>
            <a:endParaRPr lang="ca-ES" sz="1200" b="1" dirty="0"/>
          </a:p>
          <a:p>
            <a:endParaRPr lang="ca-ES" sz="1200" dirty="0" smtClean="0"/>
          </a:p>
        </p:txBody>
      </p:sp>
      <p:sp>
        <p:nvSpPr>
          <p:cNvPr id="9"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Projectes pilot amb disseny experimental</a:t>
            </a:r>
          </a:p>
        </p:txBody>
      </p:sp>
      <p:sp>
        <p:nvSpPr>
          <p:cNvPr id="7" name="QuadreDeText 6"/>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5</a:t>
            </a:r>
            <a:endParaRPr lang="ca-ES" b="1" dirty="0">
              <a:solidFill>
                <a:schemeClr val="bg1"/>
              </a:solidFill>
            </a:endParaRPr>
          </a:p>
        </p:txBody>
      </p:sp>
    </p:spTree>
    <p:extLst>
      <p:ext uri="{BB962C8B-B14F-4D97-AF65-F5344CB8AC3E}">
        <p14:creationId xmlns:p14="http://schemas.microsoft.com/office/powerpoint/2010/main" val="34557108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 programa d’avaluacions del SOC</a:t>
            </a:r>
          </a:p>
          <a:p>
            <a:endParaRPr lang="ca-ES" sz="2000" dirty="0"/>
          </a:p>
          <a:p>
            <a:endParaRPr lang="ca-ES" sz="2000" dirty="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Prioritzar i planificar l’avaluació</a:t>
            </a:r>
          </a:p>
        </p:txBody>
      </p:sp>
      <p:pic>
        <p:nvPicPr>
          <p:cNvPr id="2050" name="Picture 2" descr="http://www.xucurruc.org/wp-content/calendari-esco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132856"/>
            <a:ext cx="2862012" cy="38160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p:cNvSpPr>
          <p:nvPr/>
        </p:nvSpPr>
        <p:spPr bwMode="auto">
          <a:xfrm>
            <a:off x="4483032" y="1772816"/>
            <a:ext cx="455346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mj-lt"/>
              <a:buAutoNum type="arabicPeriod" startAt="6"/>
            </a:pPr>
            <a:endParaRPr lang="ca-ES" sz="2000" dirty="0" smtClean="0">
              <a:latin typeface="Calibri" pitchFamily="34" charset="0"/>
            </a:endParaRPr>
          </a:p>
          <a:p>
            <a:r>
              <a:rPr lang="ca-ES" sz="1200" dirty="0" smtClean="0">
                <a:latin typeface="Calibri" pitchFamily="34" charset="0"/>
              </a:rPr>
              <a:t>L’avaluació és un projecte </a:t>
            </a:r>
            <a:r>
              <a:rPr lang="ca-ES" sz="1200" b="1" dirty="0" smtClean="0">
                <a:latin typeface="Calibri" pitchFamily="34" charset="0"/>
              </a:rPr>
              <a:t>necessàriament incomplet</a:t>
            </a:r>
            <a:r>
              <a:rPr lang="ca-ES" sz="1200" dirty="0" smtClean="0">
                <a:latin typeface="Calibri" pitchFamily="34" charset="0"/>
              </a:rPr>
              <a:t>: no es pot avaluar tot i en tot moment</a:t>
            </a:r>
          </a:p>
          <a:p>
            <a:endParaRPr lang="ca-ES" sz="1200" dirty="0">
              <a:latin typeface="Calibri" pitchFamily="34" charset="0"/>
            </a:endParaRPr>
          </a:p>
          <a:p>
            <a:r>
              <a:rPr lang="ca-ES" sz="1200" dirty="0" smtClean="0">
                <a:latin typeface="Calibri" pitchFamily="34" charset="0"/>
              </a:rPr>
              <a:t>La priorització s’ha de produir sobre criteris d’</a:t>
            </a:r>
            <a:r>
              <a:rPr lang="ca-ES" sz="1200" b="1" dirty="0" smtClean="0">
                <a:latin typeface="Calibri" pitchFamily="34" charset="0"/>
              </a:rPr>
              <a:t>incertesa, rellevància i oportunitat. </a:t>
            </a:r>
            <a:r>
              <a:rPr lang="ca-ES" sz="1200" dirty="0" smtClean="0">
                <a:latin typeface="Calibri" pitchFamily="34" charset="0"/>
              </a:rPr>
              <a:t>Cal prioritzar allò sobre el que hi ha més desconeixement, el que és més important per prendre decisions en un moment donat, i aprofitar les oportunitats de generació de coneixement que es produeixen en determinats moments (fruit, per exemple, del tipus de disseny dels programes, d’una reforma del programa, de la implementació progressiva d’un programa, o de l’excés de demanda)</a:t>
            </a:r>
          </a:p>
          <a:p>
            <a:endParaRPr lang="ca-ES" sz="1200" dirty="0">
              <a:latin typeface="Calibri" pitchFamily="34" charset="0"/>
            </a:endParaRPr>
          </a:p>
          <a:p>
            <a:r>
              <a:rPr lang="ca-ES" sz="1200" dirty="0" smtClean="0">
                <a:latin typeface="Calibri" pitchFamily="34" charset="0"/>
              </a:rPr>
              <a:t>La programació ha d’e combinar una </a:t>
            </a:r>
            <a:r>
              <a:rPr lang="ca-ES" sz="1200" b="1" dirty="0" smtClean="0">
                <a:latin typeface="Calibri" pitchFamily="34" charset="0"/>
              </a:rPr>
              <a:t>visió estratègica</a:t>
            </a:r>
            <a:r>
              <a:rPr lang="ca-ES" sz="1200" dirty="0" smtClean="0">
                <a:latin typeface="Calibri" pitchFamily="34" charset="0"/>
              </a:rPr>
              <a:t> i suficient </a:t>
            </a:r>
            <a:r>
              <a:rPr lang="ca-ES" sz="1200" b="1" dirty="0" smtClean="0">
                <a:latin typeface="Calibri" pitchFamily="34" charset="0"/>
              </a:rPr>
              <a:t>flexibilitat </a:t>
            </a:r>
            <a:r>
              <a:rPr lang="ca-ES" sz="1200" dirty="0" smtClean="0">
                <a:latin typeface="Calibri" pitchFamily="34" charset="0"/>
              </a:rPr>
              <a:t>per atendre necessitats i oportunitats sobrevingudes.</a:t>
            </a:r>
          </a:p>
          <a:p>
            <a:endParaRPr lang="ca-ES" sz="1200" dirty="0">
              <a:latin typeface="Calibri" pitchFamily="34" charset="0"/>
            </a:endParaRPr>
          </a:p>
          <a:p>
            <a:r>
              <a:rPr lang="ca-ES" sz="1200" dirty="0" smtClean="0">
                <a:latin typeface="Calibri" pitchFamily="34" charset="0"/>
              </a:rPr>
              <a:t>Igualment, la programació ha </a:t>
            </a:r>
            <a:r>
              <a:rPr lang="ca-ES" sz="1200" dirty="0">
                <a:latin typeface="Calibri" pitchFamily="34" charset="0"/>
              </a:rPr>
              <a:t>d’estar </a:t>
            </a:r>
            <a:r>
              <a:rPr lang="ca-ES" sz="1200" dirty="0" smtClean="0">
                <a:latin typeface="Calibri" pitchFamily="34" charset="0"/>
              </a:rPr>
              <a:t>sincronitzada </a:t>
            </a:r>
            <a:r>
              <a:rPr lang="ca-ES" sz="1200" dirty="0">
                <a:latin typeface="Calibri" pitchFamily="34" charset="0"/>
              </a:rPr>
              <a:t>amb la </a:t>
            </a:r>
            <a:r>
              <a:rPr lang="ca-ES" sz="1200" b="1" dirty="0">
                <a:latin typeface="Calibri" pitchFamily="34" charset="0"/>
              </a:rPr>
              <a:t>millora de les condicions </a:t>
            </a:r>
            <a:r>
              <a:rPr lang="ca-ES" sz="1200" b="1" dirty="0" err="1" smtClean="0">
                <a:latin typeface="Calibri" pitchFamily="34" charset="0"/>
              </a:rPr>
              <a:t>d’avaluabilitat</a:t>
            </a:r>
            <a:r>
              <a:rPr lang="ca-ES" sz="1200" dirty="0" smtClean="0">
                <a:latin typeface="Calibri" pitchFamily="34" charset="0"/>
              </a:rPr>
              <a:t>, això és, fonamentalment, el procés d’integració de les bases de dades, i la concreció, assaig i extensió dels instruments proposats en aquest model (protocol d’avaluació ex-</a:t>
            </a:r>
            <a:r>
              <a:rPr lang="ca-ES" sz="1200" dirty="0" err="1" smtClean="0">
                <a:latin typeface="Calibri" pitchFamily="34" charset="0"/>
              </a:rPr>
              <a:t>ante</a:t>
            </a:r>
            <a:r>
              <a:rPr lang="ca-ES" sz="1200" dirty="0" smtClean="0">
                <a:latin typeface="Calibri" pitchFamily="34" charset="0"/>
              </a:rPr>
              <a:t> i sistema de seguiment i monitorització)</a:t>
            </a:r>
            <a:endParaRPr lang="ca-ES" sz="1200" dirty="0">
              <a:latin typeface="Calibri" pitchFamily="34" charset="0"/>
            </a:endParaRPr>
          </a:p>
          <a:p>
            <a:endParaRPr lang="ca-ES" sz="1200" dirty="0">
              <a:latin typeface="Calibri" pitchFamily="34" charset="0"/>
            </a:endParaRPr>
          </a:p>
          <a:p>
            <a:r>
              <a:rPr lang="ca-ES" sz="1200" dirty="0" smtClean="0">
                <a:latin typeface="Calibri" pitchFamily="34" charset="0"/>
              </a:rPr>
              <a:t>La programació pot combinar els </a:t>
            </a:r>
            <a:r>
              <a:rPr lang="ca-ES" sz="1200" b="1" dirty="0">
                <a:latin typeface="Calibri" pitchFamily="34" charset="0"/>
              </a:rPr>
              <a:t>diferents instruments de l’avaluació</a:t>
            </a:r>
            <a:r>
              <a:rPr lang="ca-ES" sz="1200" dirty="0">
                <a:latin typeface="Calibri" pitchFamily="34" charset="0"/>
              </a:rPr>
              <a:t>: necessitats, implementació, impacte i econòmica.</a:t>
            </a:r>
          </a:p>
          <a:p>
            <a:endParaRPr lang="ca-ES" sz="1200" dirty="0" smtClean="0">
              <a:latin typeface="Calibri" pitchFamily="34" charset="0"/>
            </a:endParaRPr>
          </a:p>
          <a:p>
            <a:endParaRPr lang="ca-ES" sz="2000" dirty="0" smtClean="0">
              <a:latin typeface="Calibri" pitchFamily="34" charset="0"/>
            </a:endParaRPr>
          </a:p>
        </p:txBody>
      </p:sp>
      <p:sp>
        <p:nvSpPr>
          <p:cNvPr id="10" name="QuadreDeText 9"/>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6</a:t>
            </a:r>
            <a:endParaRPr lang="ca-ES" b="1" dirty="0">
              <a:solidFill>
                <a:schemeClr val="bg1"/>
              </a:solidFill>
            </a:endParaRPr>
          </a:p>
        </p:txBody>
      </p:sp>
    </p:spTree>
    <p:extLst>
      <p:ext uri="{BB962C8B-B14F-4D97-AF65-F5344CB8AC3E}">
        <p14:creationId xmlns:p14="http://schemas.microsoft.com/office/powerpoint/2010/main" val="207618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95536" y="1628800"/>
            <a:ext cx="849694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mj-lt"/>
              <a:buAutoNum type="arabicPeriod" startAt="6"/>
            </a:pPr>
            <a:endParaRPr lang="ca-ES" sz="2000" dirty="0" smtClean="0">
              <a:latin typeface="Calibri" pitchFamily="34" charset="0"/>
            </a:endParaRPr>
          </a:p>
          <a:p>
            <a:r>
              <a:rPr lang="ca-ES" sz="1200" b="1" dirty="0">
                <a:latin typeface="Calibri" pitchFamily="34" charset="0"/>
              </a:rPr>
              <a:t>Avaluació de necessitats: </a:t>
            </a:r>
            <a:r>
              <a:rPr lang="ca-ES" sz="1200" dirty="0" smtClean="0">
                <a:latin typeface="Calibri" pitchFamily="34" charset="0"/>
              </a:rPr>
              <a:t>Consisteix a realitzar una diagnosi de la </a:t>
            </a:r>
            <a:r>
              <a:rPr lang="ca-ES" sz="1200" dirty="0">
                <a:latin typeface="Calibri" pitchFamily="34" charset="0"/>
              </a:rPr>
              <a:t>naturalesa, la magnitud </a:t>
            </a:r>
            <a:r>
              <a:rPr lang="ca-ES" sz="1200" dirty="0" smtClean="0">
                <a:latin typeface="Calibri" pitchFamily="34" charset="0"/>
              </a:rPr>
              <a:t>i </a:t>
            </a:r>
            <a:r>
              <a:rPr lang="ca-ES" sz="1200" dirty="0">
                <a:latin typeface="Calibri" pitchFamily="34" charset="0"/>
              </a:rPr>
              <a:t>la distribució </a:t>
            </a:r>
            <a:r>
              <a:rPr lang="ca-ES" sz="1200" dirty="0" smtClean="0">
                <a:latin typeface="Calibri" pitchFamily="34" charset="0"/>
              </a:rPr>
              <a:t>d’un determinat problema a fi de poder dissenyar polítiques efectives per adreçar-lo: Quanta </a:t>
            </a:r>
            <a:r>
              <a:rPr lang="ca-ES" sz="1200" dirty="0">
                <a:latin typeface="Calibri" pitchFamily="34" charset="0"/>
              </a:rPr>
              <a:t>gent té </a:t>
            </a:r>
            <a:r>
              <a:rPr lang="ca-ES" sz="1200" dirty="0" smtClean="0">
                <a:latin typeface="Calibri" pitchFamily="34" charset="0"/>
              </a:rPr>
              <a:t>un determinat problema o necessitat? Quanta </a:t>
            </a:r>
            <a:r>
              <a:rPr lang="ca-ES" sz="1200" dirty="0">
                <a:latin typeface="Calibri" pitchFamily="34" charset="0"/>
              </a:rPr>
              <a:t>gent es preveu que </a:t>
            </a:r>
            <a:r>
              <a:rPr lang="ca-ES" sz="1200" dirty="0" smtClean="0">
                <a:latin typeface="Calibri" pitchFamily="34" charset="0"/>
              </a:rPr>
              <a:t>la </a:t>
            </a:r>
            <a:r>
              <a:rPr lang="ca-ES" sz="1200" dirty="0">
                <a:latin typeface="Calibri" pitchFamily="34" charset="0"/>
              </a:rPr>
              <a:t>tingui en el futur? On són? Quins altres problemes tenen? Quin </a:t>
            </a:r>
            <a:r>
              <a:rPr lang="ca-ES" sz="1200" dirty="0" smtClean="0">
                <a:latin typeface="Calibri" pitchFamily="34" charset="0"/>
              </a:rPr>
              <a:t>tipus de programa necessiten</a:t>
            </a:r>
            <a:r>
              <a:rPr lang="ca-ES" sz="1200" dirty="0">
                <a:latin typeface="Calibri" pitchFamily="34" charset="0"/>
              </a:rPr>
              <a:t>? Atès que aquestes necessitats </a:t>
            </a:r>
          </a:p>
          <a:p>
            <a:r>
              <a:rPr lang="ca-ES" sz="1200" dirty="0">
                <a:latin typeface="Calibri" pitchFamily="34" charset="0"/>
              </a:rPr>
              <a:t>evolucionen, </a:t>
            </a:r>
            <a:r>
              <a:rPr lang="ca-ES" sz="1200" dirty="0" smtClean="0">
                <a:latin typeface="Calibri" pitchFamily="34" charset="0"/>
              </a:rPr>
              <a:t>l’avaluació de necessitats té sentit també en programes en funcionament, a fi de poder realitzar-ne </a:t>
            </a:r>
            <a:r>
              <a:rPr lang="ca-ES" sz="1200" dirty="0">
                <a:latin typeface="Calibri" pitchFamily="34" charset="0"/>
              </a:rPr>
              <a:t>els ajustaments </a:t>
            </a:r>
            <a:r>
              <a:rPr lang="ca-ES" sz="1200" dirty="0" smtClean="0">
                <a:latin typeface="Calibri" pitchFamily="34" charset="0"/>
              </a:rPr>
              <a:t>oportuns.</a:t>
            </a:r>
          </a:p>
          <a:p>
            <a:endParaRPr lang="ca-ES" sz="1200" dirty="0" smtClean="0">
              <a:latin typeface="Calibri" pitchFamily="34" charset="0"/>
            </a:endParaRPr>
          </a:p>
          <a:p>
            <a:r>
              <a:rPr lang="ca-ES" sz="1200" b="1" dirty="0" smtClean="0">
                <a:latin typeface="Calibri" pitchFamily="34" charset="0"/>
              </a:rPr>
              <a:t>Avaluació </a:t>
            </a:r>
            <a:r>
              <a:rPr lang="ca-ES" sz="1200" b="1" dirty="0">
                <a:latin typeface="Calibri" pitchFamily="34" charset="0"/>
              </a:rPr>
              <a:t>del disseny: </a:t>
            </a:r>
            <a:r>
              <a:rPr lang="ca-ES" sz="1200" dirty="0" smtClean="0">
                <a:latin typeface="Calibri" pitchFamily="34" charset="0"/>
              </a:rPr>
              <a:t>Consisteix, en primer terme, a fer explícits els fonaments </a:t>
            </a:r>
            <a:r>
              <a:rPr lang="ca-ES" sz="1200" dirty="0">
                <a:latin typeface="Calibri" pitchFamily="34" charset="0"/>
              </a:rPr>
              <a:t>lògics </a:t>
            </a:r>
            <a:r>
              <a:rPr lang="ca-ES" sz="1200" dirty="0" smtClean="0">
                <a:latin typeface="Calibri" pitchFamily="34" charset="0"/>
              </a:rPr>
              <a:t>del programa, en forma de teoria del programa o del canvi (en que es concretin les activitats, </a:t>
            </a:r>
            <a:r>
              <a:rPr lang="ca-ES" sz="1200" i="1" dirty="0" smtClean="0">
                <a:latin typeface="Calibri" pitchFamily="34" charset="0"/>
              </a:rPr>
              <a:t>outputs</a:t>
            </a:r>
            <a:r>
              <a:rPr lang="ca-ES" sz="1200" dirty="0" smtClean="0">
                <a:latin typeface="Calibri" pitchFamily="34" charset="0"/>
              </a:rPr>
              <a:t> i </a:t>
            </a:r>
            <a:r>
              <a:rPr lang="ca-ES" sz="1200" i="1" dirty="0" err="1" smtClean="0">
                <a:latin typeface="Calibri" pitchFamily="34" charset="0"/>
              </a:rPr>
              <a:t>outcomes</a:t>
            </a:r>
            <a:r>
              <a:rPr lang="ca-ES" sz="1200" dirty="0" smtClean="0">
                <a:latin typeface="Calibri" pitchFamily="34" charset="0"/>
              </a:rPr>
              <a:t>). Això té un valor instrumental, ja que permet identificar preguntes d’avaluació rellevants i orientar </a:t>
            </a:r>
            <a:r>
              <a:rPr lang="ca-ES" sz="1200" dirty="0">
                <a:latin typeface="Calibri" pitchFamily="34" charset="0"/>
              </a:rPr>
              <a:t>i estructurar les avaluacions </a:t>
            </a:r>
            <a:r>
              <a:rPr lang="ca-ES" sz="1200" dirty="0" smtClean="0">
                <a:latin typeface="Calibri" pitchFamily="34" charset="0"/>
              </a:rPr>
              <a:t>d’implementació</a:t>
            </a:r>
            <a:r>
              <a:rPr lang="ca-ES" sz="1200" dirty="0">
                <a:latin typeface="Calibri" pitchFamily="34" charset="0"/>
              </a:rPr>
              <a:t>, impacte o </a:t>
            </a:r>
            <a:r>
              <a:rPr lang="ca-ES" sz="1200" dirty="0" smtClean="0">
                <a:latin typeface="Calibri" pitchFamily="34" charset="0"/>
              </a:rPr>
              <a:t>econòmiques que es puguin realitzar sobre el programa.  A més, la teoria del canvi és l’objecte de l’avaluació de disseny, que consisteix a determinar </a:t>
            </a:r>
            <a:r>
              <a:rPr lang="ca-ES" sz="1200" dirty="0">
                <a:latin typeface="Calibri" pitchFamily="34" charset="0"/>
              </a:rPr>
              <a:t>la solidesa, lògica i coherència de la teoria del </a:t>
            </a:r>
            <a:r>
              <a:rPr lang="ca-ES" sz="1200" dirty="0" smtClean="0">
                <a:latin typeface="Calibri" pitchFamily="34" charset="0"/>
              </a:rPr>
              <a:t>canvi, d’acord amb </a:t>
            </a:r>
            <a:r>
              <a:rPr lang="ca-ES" sz="1200" dirty="0">
                <a:latin typeface="Calibri" pitchFamily="34" charset="0"/>
              </a:rPr>
              <a:t>el coneixement </a:t>
            </a:r>
            <a:r>
              <a:rPr lang="ca-ES" sz="1200" dirty="0" smtClean="0">
                <a:latin typeface="Calibri" pitchFamily="34" charset="0"/>
              </a:rPr>
              <a:t>existent (anàlisi de la literatura científica o contrast amb judici d’experts).</a:t>
            </a:r>
          </a:p>
          <a:p>
            <a:endParaRPr lang="ca-ES" sz="1200" dirty="0">
              <a:latin typeface="Calibri" pitchFamily="34" charset="0"/>
            </a:endParaRPr>
          </a:p>
          <a:p>
            <a:r>
              <a:rPr lang="ca-ES" sz="1200" b="1" dirty="0" smtClean="0">
                <a:latin typeface="Calibri" pitchFamily="34" charset="0"/>
              </a:rPr>
              <a:t>Avaluació d’implementació</a:t>
            </a:r>
            <a:r>
              <a:rPr lang="ca-ES" sz="1200" dirty="0" smtClean="0">
                <a:latin typeface="Calibri" pitchFamily="34" charset="0"/>
              </a:rPr>
              <a:t>: En el moment de la seva posada en pràctica, les polítiques i els programes s’ajusten a factors imprevistos, especificitats contextuals o criteris i preferències de les institucions i les persones que els han de dur a terme. La funció de </a:t>
            </a:r>
          </a:p>
          <a:p>
            <a:r>
              <a:rPr lang="ca-ES" sz="1200" dirty="0" smtClean="0">
                <a:latin typeface="Calibri" pitchFamily="34" charset="0"/>
              </a:rPr>
              <a:t>l’avaluació de procés o implementació és determinar allò que el programa realment és i fa, en comparació de les previsions del disseny, o en els casos en que el disseny del programa és poc precís, determinar com s’ha concretat el disseny del programa al llarg del procés d’implementació. </a:t>
            </a:r>
          </a:p>
          <a:p>
            <a:endParaRPr lang="ca-ES" sz="1200" dirty="0">
              <a:latin typeface="Calibri" pitchFamily="34" charset="0"/>
            </a:endParaRPr>
          </a:p>
          <a:p>
            <a:r>
              <a:rPr lang="ca-ES" sz="1200" b="1" dirty="0">
                <a:latin typeface="Calibri" pitchFamily="34" charset="0"/>
              </a:rPr>
              <a:t>A</a:t>
            </a:r>
            <a:r>
              <a:rPr lang="ca-ES" sz="1200" b="1" dirty="0" smtClean="0">
                <a:latin typeface="Calibri" pitchFamily="34" charset="0"/>
              </a:rPr>
              <a:t>valuació d’impacte: </a:t>
            </a:r>
            <a:r>
              <a:rPr lang="ca-ES" sz="1200" dirty="0" smtClean="0">
                <a:latin typeface="Calibri" pitchFamily="34" charset="0"/>
              </a:rPr>
              <a:t>Se </a:t>
            </a:r>
            <a:r>
              <a:rPr lang="ca-ES" sz="1200" dirty="0">
                <a:latin typeface="Calibri" pitchFamily="34" charset="0"/>
              </a:rPr>
              <a:t>centra a esbrinar si la intervenció efectivament mitiga el problema que li dóna raó de ser: </a:t>
            </a:r>
            <a:r>
              <a:rPr lang="ca-ES" sz="1200" dirty="0" smtClean="0">
                <a:latin typeface="Calibri" pitchFamily="34" charset="0"/>
              </a:rPr>
              <a:t>la participació en una política activa incrementa les probabilitats de trobar i mantenir una feina? Atès </a:t>
            </a:r>
            <a:r>
              <a:rPr lang="ca-ES" sz="1200" dirty="0">
                <a:latin typeface="Calibri" pitchFamily="34" charset="0"/>
              </a:rPr>
              <a:t>que l’evolució dels problemes </a:t>
            </a:r>
            <a:r>
              <a:rPr lang="ca-ES" sz="1200" dirty="0" smtClean="0">
                <a:latin typeface="Calibri" pitchFamily="34" charset="0"/>
              </a:rPr>
              <a:t>socials, com ara l’atur, és </a:t>
            </a:r>
            <a:r>
              <a:rPr lang="ca-ES" sz="1200" dirty="0">
                <a:latin typeface="Calibri" pitchFamily="34" charset="0"/>
              </a:rPr>
              <a:t>conseqüència de molts factors i l’objecte de diverses polítiques, l’interès </a:t>
            </a:r>
            <a:r>
              <a:rPr lang="ca-ES" sz="1200" dirty="0" smtClean="0">
                <a:latin typeface="Calibri" pitchFamily="34" charset="0"/>
              </a:rPr>
              <a:t>de </a:t>
            </a:r>
            <a:r>
              <a:rPr lang="ca-ES" sz="1200" dirty="0">
                <a:latin typeface="Calibri" pitchFamily="34" charset="0"/>
              </a:rPr>
              <a:t>l’avaluació d’impacte no és només mesurar canvis en la magnitud del problema, sinó </a:t>
            </a:r>
            <a:r>
              <a:rPr lang="ca-ES" sz="1200" dirty="0" smtClean="0">
                <a:latin typeface="Calibri" pitchFamily="34" charset="0"/>
              </a:rPr>
              <a:t>aconseguir </a:t>
            </a:r>
            <a:r>
              <a:rPr lang="ca-ES" sz="1200" dirty="0">
                <a:latin typeface="Calibri" pitchFamily="34" charset="0"/>
              </a:rPr>
              <a:t>atribuir la causalitat d’aquests canvis al programa o a la política que </a:t>
            </a:r>
            <a:r>
              <a:rPr lang="ca-ES" sz="1200" dirty="0" smtClean="0">
                <a:latin typeface="Calibri" pitchFamily="34" charset="0"/>
              </a:rPr>
              <a:t>s’avalua.</a:t>
            </a:r>
          </a:p>
          <a:p>
            <a:endParaRPr lang="ca-ES" sz="1200" dirty="0">
              <a:latin typeface="Calibri" pitchFamily="34" charset="0"/>
            </a:endParaRPr>
          </a:p>
          <a:p>
            <a:r>
              <a:rPr lang="ca-ES" sz="1200" b="1" dirty="0">
                <a:latin typeface="Calibri" pitchFamily="34" charset="0"/>
              </a:rPr>
              <a:t>Avaluació econòmica: </a:t>
            </a:r>
            <a:r>
              <a:rPr lang="ca-ES" sz="1200" dirty="0">
                <a:latin typeface="Calibri" pitchFamily="34" charset="0"/>
              </a:rPr>
              <a:t>L’avaluació econòmica posa en relació </a:t>
            </a:r>
            <a:r>
              <a:rPr lang="ca-ES" sz="1200" dirty="0" smtClean="0">
                <a:latin typeface="Calibri" pitchFamily="34" charset="0"/>
              </a:rPr>
              <a:t>impactes </a:t>
            </a:r>
            <a:r>
              <a:rPr lang="ca-ES" sz="1200" dirty="0">
                <a:latin typeface="Calibri" pitchFamily="34" charset="0"/>
              </a:rPr>
              <a:t>i costos i proporciona la </a:t>
            </a:r>
            <a:r>
              <a:rPr lang="ca-ES" sz="1200" dirty="0" smtClean="0">
                <a:latin typeface="Calibri" pitchFamily="34" charset="0"/>
              </a:rPr>
              <a:t> informació </a:t>
            </a:r>
            <a:r>
              <a:rPr lang="ca-ES" sz="1200" dirty="0">
                <a:latin typeface="Calibri" pitchFamily="34" charset="0"/>
              </a:rPr>
              <a:t>necessària per prendre decisions sobre finançament de polítiques alternatives.</a:t>
            </a:r>
          </a:p>
        </p:txBody>
      </p:sp>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395536" y="1628800"/>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Es poden </a:t>
            </a:r>
            <a:r>
              <a:rPr lang="ca-ES" sz="1400" b="1" dirty="0">
                <a:solidFill>
                  <a:srgbClr val="C00000"/>
                </a:solidFill>
              </a:rPr>
              <a:t>incloure </a:t>
            </a:r>
            <a:r>
              <a:rPr lang="ca-ES" sz="1400" b="1" dirty="0" smtClean="0">
                <a:solidFill>
                  <a:srgbClr val="C00000"/>
                </a:solidFill>
              </a:rPr>
              <a:t>diferents </a:t>
            </a:r>
            <a:r>
              <a:rPr lang="ca-ES" sz="1400" b="1" dirty="0">
                <a:solidFill>
                  <a:srgbClr val="C00000"/>
                </a:solidFill>
              </a:rPr>
              <a:t>tipus d’avaluació en </a:t>
            </a:r>
            <a:r>
              <a:rPr lang="ca-ES" sz="1400" b="1" dirty="0" smtClean="0">
                <a:solidFill>
                  <a:srgbClr val="C00000"/>
                </a:solidFill>
              </a:rPr>
              <a:t>el programa d’avaluacions</a:t>
            </a:r>
          </a:p>
          <a:p>
            <a:r>
              <a:rPr lang="ca-ES" sz="2000" dirty="0" smtClean="0"/>
              <a:t> </a:t>
            </a:r>
            <a:endParaRPr lang="ca-ES" sz="2000" dirty="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Prioritzar i planificar l’avaluació</a:t>
            </a:r>
          </a:p>
        </p:txBody>
      </p:sp>
      <p:sp>
        <p:nvSpPr>
          <p:cNvPr id="10" name="QuadreDeText 9"/>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6</a:t>
            </a:r>
            <a:endParaRPr lang="ca-ES" b="1" dirty="0">
              <a:solidFill>
                <a:schemeClr val="bg1"/>
              </a:solidFill>
            </a:endParaRPr>
          </a:p>
        </p:txBody>
      </p:sp>
    </p:spTree>
    <p:extLst>
      <p:ext uri="{BB962C8B-B14F-4D97-AF65-F5344CB8AC3E}">
        <p14:creationId xmlns:p14="http://schemas.microsoft.com/office/powerpoint/2010/main" val="1862043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7" name="Rectangle 2"/>
          <p:cNvSpPr txBox="1">
            <a:spLocks/>
          </p:cNvSpPr>
          <p:nvPr/>
        </p:nvSpPr>
        <p:spPr>
          <a:xfrm>
            <a:off x="0" y="836712"/>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Prioritzar i planificar l’avaluació</a:t>
            </a:r>
          </a:p>
        </p:txBody>
      </p:sp>
      <p:sp>
        <p:nvSpPr>
          <p:cNvPr id="10" name="QuadreDeText 9"/>
          <p:cNvSpPr txBox="1"/>
          <p:nvPr/>
        </p:nvSpPr>
        <p:spPr>
          <a:xfrm>
            <a:off x="0" y="476672"/>
            <a:ext cx="1728192" cy="369332"/>
          </a:xfrm>
          <a:prstGeom prst="rect">
            <a:avLst/>
          </a:prstGeom>
          <a:solidFill>
            <a:srgbClr val="C00000"/>
          </a:solidFill>
        </p:spPr>
        <p:txBody>
          <a:bodyPr wrap="square" rtlCol="0">
            <a:spAutoFit/>
          </a:bodyPr>
          <a:lstStyle/>
          <a:p>
            <a:pPr algn="ctr"/>
            <a:r>
              <a:rPr lang="ca-ES" b="1" dirty="0" smtClean="0">
                <a:solidFill>
                  <a:schemeClr val="bg1"/>
                </a:solidFill>
              </a:rPr>
              <a:t>Repte 6</a:t>
            </a:r>
            <a:endParaRPr lang="ca-ES" b="1" dirty="0">
              <a:solidFill>
                <a:schemeClr val="bg1"/>
              </a:solidFill>
            </a:endParaRPr>
          </a:p>
        </p:txBody>
      </p:sp>
      <p:graphicFrame>
        <p:nvGraphicFramePr>
          <p:cNvPr id="8" name="Taula 7"/>
          <p:cNvGraphicFramePr>
            <a:graphicFrameLocks noGrp="1"/>
          </p:cNvGraphicFramePr>
          <p:nvPr>
            <p:extLst>
              <p:ext uri="{D42A27DB-BD31-4B8C-83A1-F6EECF244321}">
                <p14:modId xmlns:p14="http://schemas.microsoft.com/office/powerpoint/2010/main" val="3804312303"/>
              </p:ext>
            </p:extLst>
          </p:nvPr>
        </p:nvGraphicFramePr>
        <p:xfrm>
          <a:off x="254363" y="1772816"/>
          <a:ext cx="8494101" cy="475488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2949485">
                  <a:extLst>
                    <a:ext uri="{9D8B030D-6E8A-4147-A177-3AD203B41FA5}">
                      <a16:colId xmlns:a16="http://schemas.microsoft.com/office/drawing/2014/main" val="20004"/>
                    </a:ext>
                  </a:extLst>
                </a:gridCol>
              </a:tblGrid>
              <a:tr h="370840">
                <a:tc>
                  <a:txBody>
                    <a:bodyPr/>
                    <a:lstStyle/>
                    <a:p>
                      <a:pPr algn="ctr"/>
                      <a:r>
                        <a:rPr lang="ca-ES" sz="1200" dirty="0" smtClean="0"/>
                        <a:t>Perspectiva temporal</a:t>
                      </a:r>
                      <a:endParaRPr lang="ca-ES" sz="1200" dirty="0"/>
                    </a:p>
                  </a:txBody>
                  <a:tcPr/>
                </a:tc>
                <a:tc>
                  <a:txBody>
                    <a:bodyPr/>
                    <a:lstStyle/>
                    <a:p>
                      <a:pPr algn="ctr"/>
                      <a:r>
                        <a:rPr lang="ca-ES" sz="1200" dirty="0" smtClean="0"/>
                        <a:t>En quin moment ens</a:t>
                      </a:r>
                      <a:r>
                        <a:rPr lang="ca-ES" sz="1200" baseline="0" dirty="0" smtClean="0"/>
                        <a:t> trobem?</a:t>
                      </a:r>
                      <a:endParaRPr lang="ca-ES" sz="1200" dirty="0"/>
                    </a:p>
                  </a:txBody>
                  <a:tcPr/>
                </a:tc>
                <a:tc>
                  <a:txBody>
                    <a:bodyPr/>
                    <a:lstStyle/>
                    <a:p>
                      <a:pPr algn="ctr"/>
                      <a:r>
                        <a:rPr lang="ca-ES" sz="1200" dirty="0" smtClean="0"/>
                        <a:t>Sobre quan volem generar coneixement?</a:t>
                      </a:r>
                      <a:endParaRPr lang="ca-ES" sz="1200" dirty="0"/>
                    </a:p>
                  </a:txBody>
                  <a:tcPr/>
                </a:tc>
                <a:tc>
                  <a:txBody>
                    <a:bodyPr/>
                    <a:lstStyle/>
                    <a:p>
                      <a:pPr algn="ctr"/>
                      <a:r>
                        <a:rPr lang="ca-ES" sz="1200" dirty="0" smtClean="0"/>
                        <a:t>Aplicacions</a:t>
                      </a:r>
                      <a:endParaRPr lang="ca-ES" sz="1200" dirty="0"/>
                    </a:p>
                  </a:txBody>
                  <a:tcPr/>
                </a:tc>
                <a:tc>
                  <a:txBody>
                    <a:bodyPr/>
                    <a:lstStyle/>
                    <a:p>
                      <a:pPr algn="ctr"/>
                      <a:r>
                        <a:rPr lang="ca-ES" sz="1200" dirty="0" smtClean="0"/>
                        <a:t>Limitacions / avantatges</a:t>
                      </a:r>
                      <a:endParaRPr lang="ca-ES" sz="1200" dirty="0"/>
                    </a:p>
                  </a:txBody>
                  <a:tcPr/>
                </a:tc>
                <a:extLst>
                  <a:ext uri="{0D108BD9-81ED-4DB2-BD59-A6C34878D82A}">
                    <a16:rowId xmlns:a16="http://schemas.microsoft.com/office/drawing/2014/main" val="10000"/>
                  </a:ext>
                </a:extLst>
              </a:tr>
              <a:tr h="370840">
                <a:tc>
                  <a:txBody>
                    <a:bodyPr/>
                    <a:lstStyle/>
                    <a:p>
                      <a:r>
                        <a:rPr lang="ca-ES" sz="1200" b="1" dirty="0" smtClean="0"/>
                        <a:t>Retrospectiva (ex-post)</a:t>
                      </a:r>
                      <a:endParaRPr lang="ca-ES" sz="1200" b="1" dirty="0"/>
                    </a:p>
                  </a:txBody>
                  <a:tcPr/>
                </a:tc>
                <a:tc>
                  <a:txBody>
                    <a:bodyPr/>
                    <a:lstStyle/>
                    <a:p>
                      <a:r>
                        <a:rPr lang="ca-ES" sz="1200" dirty="0" smtClean="0"/>
                        <a:t>Present</a:t>
                      </a:r>
                      <a:endParaRPr lang="ca-ES" sz="1200" dirty="0"/>
                    </a:p>
                  </a:txBody>
                  <a:tcPr/>
                </a:tc>
                <a:tc>
                  <a:txBody>
                    <a:bodyPr/>
                    <a:lstStyle/>
                    <a:p>
                      <a:r>
                        <a:rPr lang="ca-ES" sz="1200" dirty="0" smtClean="0"/>
                        <a:t>Passat</a:t>
                      </a:r>
                      <a:endParaRPr lang="ca-ES" sz="1200" dirty="0"/>
                    </a:p>
                  </a:txBody>
                  <a:tcPr/>
                </a:tc>
                <a:tc>
                  <a:txBody>
                    <a:bodyPr/>
                    <a:lstStyle/>
                    <a:p>
                      <a:pPr algn="l">
                        <a:spcBef>
                          <a:spcPts val="600"/>
                        </a:spcBef>
                        <a:spcAft>
                          <a:spcPts val="0"/>
                        </a:spcAft>
                      </a:pPr>
                      <a:r>
                        <a:rPr lang="ca-ES" sz="1200" kern="1200" dirty="0" smtClean="0">
                          <a:solidFill>
                            <a:schemeClr val="dk1"/>
                          </a:solidFill>
                          <a:effectLst/>
                          <a:latin typeface="+mn-lt"/>
                          <a:ea typeface="Calibri"/>
                          <a:cs typeface="+mn-cs"/>
                        </a:rPr>
                        <a:t>Obtenir coneixement sobre el funcionament, impactes i costos d’una política existent amb el qual orientar la gestió i decisions</a:t>
                      </a:r>
                      <a:endParaRPr lang="ca-ES" sz="1200" kern="1200" dirty="0">
                        <a:solidFill>
                          <a:schemeClr val="dk1"/>
                        </a:solidFill>
                        <a:effectLst/>
                        <a:latin typeface="+mn-lt"/>
                        <a:ea typeface="Calibri"/>
                        <a:cs typeface="+mn-cs"/>
                      </a:endParaRPr>
                    </a:p>
                  </a:txBody>
                  <a:tcPr marL="68580" marR="68580" marT="0" marB="0"/>
                </a:tc>
                <a:tc>
                  <a:txBody>
                    <a:bodyPr/>
                    <a:lstStyle/>
                    <a:p>
                      <a:pPr marL="285750" indent="-285750">
                        <a:buFont typeface="Arial" pitchFamily="34" charset="0"/>
                        <a:buChar char="•"/>
                      </a:pPr>
                      <a:r>
                        <a:rPr lang="ca-ES" sz="1200" dirty="0" smtClean="0"/>
                        <a:t>La situació més habitual</a:t>
                      </a:r>
                    </a:p>
                    <a:p>
                      <a:pPr marL="285750" indent="-285750">
                        <a:buFont typeface="Arial" pitchFamily="34" charset="0"/>
                        <a:buChar char="•"/>
                      </a:pPr>
                      <a:r>
                        <a:rPr lang="ca-ES" sz="1200" dirty="0" smtClean="0"/>
                        <a:t>Cal adaptar-se a la disponibilitat de dades, la qual cosa sol menar</a:t>
                      </a:r>
                      <a:r>
                        <a:rPr lang="ca-ES" sz="1200" baseline="0" dirty="0" smtClean="0"/>
                        <a:t> a avaluacions relativament poc robustes</a:t>
                      </a:r>
                      <a:endParaRPr lang="ca-ES" sz="1200" dirty="0" smtClean="0"/>
                    </a:p>
                    <a:p>
                      <a:pPr marL="285750" indent="-285750">
                        <a:buFont typeface="Arial" pitchFamily="34" charset="0"/>
                        <a:buChar char="•"/>
                      </a:pPr>
                      <a:r>
                        <a:rPr lang="ca-ES" sz="1200" dirty="0" smtClean="0"/>
                        <a:t>Si el programa era un error, ja s’ha comés</a:t>
                      </a:r>
                      <a:endParaRPr lang="ca-ES" sz="1200" dirty="0"/>
                    </a:p>
                  </a:txBody>
                  <a:tcPr/>
                </a:tc>
                <a:extLst>
                  <a:ext uri="{0D108BD9-81ED-4DB2-BD59-A6C34878D82A}">
                    <a16:rowId xmlns:a16="http://schemas.microsoft.com/office/drawing/2014/main" val="10001"/>
                  </a:ext>
                </a:extLst>
              </a:tr>
              <a:tr h="370840">
                <a:tc>
                  <a:txBody>
                    <a:bodyPr/>
                    <a:lstStyle/>
                    <a:p>
                      <a:r>
                        <a:rPr lang="ca-ES" sz="1200" b="1" dirty="0" smtClean="0"/>
                        <a:t>Ex-</a:t>
                      </a:r>
                      <a:r>
                        <a:rPr lang="ca-ES" sz="1200" b="1" dirty="0" err="1" smtClean="0"/>
                        <a:t>ante</a:t>
                      </a:r>
                      <a:endParaRPr lang="ca-ES" sz="1200" b="1" dirty="0"/>
                    </a:p>
                  </a:txBody>
                  <a:tcPr/>
                </a:tc>
                <a:tc>
                  <a:txBody>
                    <a:bodyPr/>
                    <a:lstStyle/>
                    <a:p>
                      <a:r>
                        <a:rPr lang="ca-ES" sz="1200" dirty="0" smtClean="0"/>
                        <a:t>Present</a:t>
                      </a:r>
                      <a:endParaRPr lang="ca-ES" sz="1200" dirty="0"/>
                    </a:p>
                  </a:txBody>
                  <a:tcPr/>
                </a:tc>
                <a:tc>
                  <a:txBody>
                    <a:bodyPr/>
                    <a:lstStyle/>
                    <a:p>
                      <a:r>
                        <a:rPr lang="ca-ES" sz="1200" dirty="0" smtClean="0"/>
                        <a:t>Futur</a:t>
                      </a:r>
                      <a:endParaRPr lang="ca-E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dirty="0" smtClean="0">
                          <a:effectLst/>
                          <a:latin typeface="+mn-lt"/>
                          <a:ea typeface="Calibri"/>
                        </a:rPr>
                        <a:t>Comparar els impactes i costos previstos de diferents decisions o alternatives de disseny d’un programa</a:t>
                      </a:r>
                      <a:endParaRPr lang="ca-ES" sz="1400" dirty="0" smtClean="0">
                        <a:effectLst/>
                        <a:latin typeface="Times New Roman"/>
                        <a:ea typeface="Times New Roman"/>
                      </a:endParaRPr>
                    </a:p>
                    <a:p>
                      <a:endParaRPr lang="ca-ES" sz="1200" dirty="0"/>
                    </a:p>
                  </a:txBody>
                  <a:tcPr/>
                </a:tc>
                <a:tc>
                  <a:txBody>
                    <a:bodyPr/>
                    <a:lstStyle/>
                    <a:p>
                      <a:pPr marL="285750" indent="-285750">
                        <a:buFont typeface="Arial" pitchFamily="34" charset="0"/>
                        <a:buChar char="•"/>
                      </a:pPr>
                      <a:r>
                        <a:rPr lang="ca-ES" sz="1200" dirty="0" smtClean="0"/>
                        <a:t>S’intenten anticipar els impactes abans de prendre la decisió</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ca-ES" sz="1200" baseline="0" dirty="0" smtClean="0"/>
                        <a:t>El disseny de la política es beneficia de la reflexió a la que obliga l’avaluació</a:t>
                      </a:r>
                      <a:endParaRPr lang="ca-ES" sz="1200" dirty="0" smtClean="0"/>
                    </a:p>
                    <a:p>
                      <a:pPr marL="285750" indent="-285750">
                        <a:buFont typeface="Arial" pitchFamily="34" charset="0"/>
                        <a:buChar char="•"/>
                      </a:pPr>
                      <a:r>
                        <a:rPr lang="ca-ES" sz="1200" dirty="0" smtClean="0"/>
                        <a:t>Les incerteses sobre el futur són difícils</a:t>
                      </a:r>
                      <a:r>
                        <a:rPr lang="ca-ES" sz="1200" baseline="0" dirty="0" smtClean="0"/>
                        <a:t> de controlar: els resultats seran tan robustos com ho sigui el model de predicció</a:t>
                      </a:r>
                      <a:endParaRPr lang="ca-ES" sz="1200" dirty="0"/>
                    </a:p>
                  </a:txBody>
                  <a:tcPr/>
                </a:tc>
                <a:extLst>
                  <a:ext uri="{0D108BD9-81ED-4DB2-BD59-A6C34878D82A}">
                    <a16:rowId xmlns:a16="http://schemas.microsoft.com/office/drawing/2014/main" val="10002"/>
                  </a:ext>
                </a:extLst>
              </a:tr>
              <a:tr h="370840">
                <a:tc>
                  <a:txBody>
                    <a:bodyPr/>
                    <a:lstStyle/>
                    <a:p>
                      <a:r>
                        <a:rPr lang="ca-ES" sz="1200" b="1" dirty="0" smtClean="0"/>
                        <a:t>Prospectiva</a:t>
                      </a:r>
                      <a:endParaRPr lang="ca-ES" sz="1200" b="1" dirty="0"/>
                    </a:p>
                  </a:txBody>
                  <a:tcPr/>
                </a:tc>
                <a:tc>
                  <a:txBody>
                    <a:bodyPr/>
                    <a:lstStyle/>
                    <a:p>
                      <a:r>
                        <a:rPr lang="ca-ES" sz="1200" dirty="0" smtClean="0"/>
                        <a:t>Present</a:t>
                      </a:r>
                      <a:endParaRPr lang="ca-E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dirty="0" smtClean="0"/>
                        <a:t>Volem assegurar que, en el futur, podrem fer</a:t>
                      </a:r>
                      <a:r>
                        <a:rPr lang="ca-ES" sz="1200" baseline="0" dirty="0" smtClean="0"/>
                        <a:t> avaluacions retrospectives de qualitat</a:t>
                      </a:r>
                      <a:endParaRPr lang="ca-ES" sz="1200" dirty="0" smtClean="0"/>
                    </a:p>
                    <a:p>
                      <a:endParaRPr lang="ca-E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ca-ES" sz="1200" kern="1200" dirty="0" smtClean="0">
                          <a:solidFill>
                            <a:schemeClr val="dk1"/>
                          </a:solidFill>
                          <a:effectLst/>
                          <a:latin typeface="+mn-lt"/>
                          <a:ea typeface="Calibri"/>
                          <a:cs typeface="+mn-cs"/>
                        </a:rPr>
                        <a:t>Obtenir coneixement sobre el funcionament, impactes i costos d’una política existent amb el qual orientar la gestió i decisions</a:t>
                      </a:r>
                    </a:p>
                    <a:p>
                      <a:pPr marL="171450" indent="-171450">
                        <a:buFont typeface="Arial" pitchFamily="34" charset="0"/>
                        <a:buChar char="•"/>
                      </a:pPr>
                      <a:r>
                        <a:rPr lang="ca-ES" sz="1200" dirty="0" smtClean="0"/>
                        <a:t>Proves pilot de programes o dissenys innovadors</a:t>
                      </a:r>
                      <a:endParaRPr lang="ca-ES" sz="1200" dirty="0"/>
                    </a:p>
                  </a:txBody>
                  <a:tcPr/>
                </a:tc>
                <a:tc>
                  <a:txBody>
                    <a:bodyPr/>
                    <a:lstStyle/>
                    <a:p>
                      <a:pPr marL="285750" indent="-285750">
                        <a:buFont typeface="Arial" pitchFamily="34" charset="0"/>
                        <a:buChar char="•"/>
                      </a:pPr>
                      <a:r>
                        <a:rPr lang="ca-ES" sz="1200" dirty="0" smtClean="0"/>
                        <a:t>Ofereix la possibilitat</a:t>
                      </a:r>
                      <a:r>
                        <a:rPr lang="ca-ES" sz="1200" baseline="0" dirty="0" smtClean="0"/>
                        <a:t> de generar les dades més adequades per fer una avaluació robusta</a:t>
                      </a:r>
                    </a:p>
                    <a:p>
                      <a:pPr marL="285750" indent="-285750">
                        <a:buFont typeface="Arial" pitchFamily="34" charset="0"/>
                        <a:buChar char="•"/>
                      </a:pPr>
                      <a:r>
                        <a:rPr lang="ca-ES" sz="1200" baseline="0" dirty="0" smtClean="0"/>
                        <a:t>El disseny de la política es beneficia de la reflexió a la que obliga l’avaluació</a:t>
                      </a:r>
                      <a:endParaRPr lang="ca-ES" sz="1200" dirty="0"/>
                    </a:p>
                  </a:txBody>
                  <a:tcPr/>
                </a:tc>
                <a:extLst>
                  <a:ext uri="{0D108BD9-81ED-4DB2-BD59-A6C34878D82A}">
                    <a16:rowId xmlns:a16="http://schemas.microsoft.com/office/drawing/2014/main" val="10003"/>
                  </a:ext>
                </a:extLst>
              </a:tr>
            </a:tbl>
          </a:graphicData>
        </a:graphic>
      </p:graphicFrame>
      <p:sp>
        <p:nvSpPr>
          <p:cNvPr id="11" name="Rectangle 10"/>
          <p:cNvSpPr>
            <a:spLocks/>
          </p:cNvSpPr>
          <p:nvPr/>
        </p:nvSpPr>
        <p:spPr bwMode="auto">
          <a:xfrm>
            <a:off x="384049" y="1412776"/>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 tipus d’avaluació també depèn de la perspectiva temporal</a:t>
            </a:r>
          </a:p>
          <a:p>
            <a:r>
              <a:rPr lang="ca-ES" sz="2000" dirty="0" smtClean="0"/>
              <a:t> </a:t>
            </a:r>
            <a:endParaRPr lang="ca-ES" sz="2000" dirty="0"/>
          </a:p>
        </p:txBody>
      </p:sp>
    </p:spTree>
    <p:extLst>
      <p:ext uri="{BB962C8B-B14F-4D97-AF65-F5344CB8AC3E}">
        <p14:creationId xmlns:p14="http://schemas.microsoft.com/office/powerpoint/2010/main" val="1169109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ca-ES" sz="1400" b="1" dirty="0" smtClean="0">
                <a:solidFill>
                  <a:srgbClr val="C00000"/>
                </a:solidFill>
              </a:rPr>
              <a:t>Consolidar la </a:t>
            </a:r>
            <a:r>
              <a:rPr lang="ca-ES" sz="1400" b="1" dirty="0">
                <a:solidFill>
                  <a:srgbClr val="C00000"/>
                </a:solidFill>
              </a:rPr>
              <a:t>Secretaria Tècnica com a òrgan de coordinació i gestió del coneixement del SOC</a:t>
            </a:r>
          </a:p>
          <a:p>
            <a:endParaRPr lang="ca-ES" sz="1200" dirty="0" smtClean="0"/>
          </a:p>
          <a:p>
            <a:r>
              <a:rPr lang="ca-ES" sz="1200" dirty="0" smtClean="0"/>
              <a:t>Tot </a:t>
            </a:r>
            <a:r>
              <a:rPr lang="ca-ES" sz="1200" dirty="0"/>
              <a:t>i que la funció d’anàlisi i avaluació està </a:t>
            </a:r>
            <a:r>
              <a:rPr lang="ca-ES" sz="1200" dirty="0" smtClean="0"/>
              <a:t>formalment </a:t>
            </a:r>
            <a:r>
              <a:rPr lang="ca-ES" sz="1200" dirty="0"/>
              <a:t>assignada </a:t>
            </a:r>
            <a:r>
              <a:rPr lang="ca-ES" sz="1200" dirty="0" smtClean="0"/>
              <a:t>a </a:t>
            </a:r>
            <a:r>
              <a:rPr lang="ca-ES" sz="1200" dirty="0"/>
              <a:t>la Secretaria Tècnica, la seva tasca coexisteix amb la d’altres unitats d’anàlisis, i el costum, per part de les unitats gestores, de produir les seves pròpies anàlisis i </a:t>
            </a:r>
            <a:r>
              <a:rPr lang="ca-ES" sz="1200" dirty="0" smtClean="0"/>
              <a:t>estadístiques, essent el nivell </a:t>
            </a:r>
            <a:r>
              <a:rPr lang="ca-ES" sz="1200" dirty="0"/>
              <a:t>de coordinació entre la Secretaria Tècnica i les unitats gestores en la producció d’aquestes anàlisis </a:t>
            </a:r>
            <a:r>
              <a:rPr lang="ca-ES" sz="1200" dirty="0" smtClean="0"/>
              <a:t>força heterogeni.</a:t>
            </a:r>
          </a:p>
          <a:p>
            <a:endParaRPr lang="ca-ES" sz="1200" dirty="0"/>
          </a:p>
          <a:p>
            <a:r>
              <a:rPr lang="ca-ES" sz="1200" dirty="0" smtClean="0"/>
              <a:t>Això dóna lloc a diversos problemes i ineficiències en la generació i ús de coneixement al SOC, a judici dels tècnics dels entrevistats per a la realització d’aquest document: </a:t>
            </a:r>
          </a:p>
          <a:p>
            <a:endParaRPr lang="ca-ES" sz="1200" dirty="0"/>
          </a:p>
          <a:p>
            <a:pPr marL="628650" lvl="1" indent="-171450">
              <a:buFont typeface="Arial" pitchFamily="34" charset="0"/>
              <a:buChar char="•"/>
            </a:pPr>
            <a:r>
              <a:rPr lang="ca-ES" sz="1200" dirty="0" smtClean="0"/>
              <a:t>El coneixement generat per les unitats gestores no és conegut i compartit per les altres unitats i sovint tampoc per la Secretaria Tècnica</a:t>
            </a:r>
          </a:p>
          <a:p>
            <a:pPr marL="628650" lvl="1" indent="-171450">
              <a:buFont typeface="Arial" pitchFamily="34" charset="0"/>
              <a:buChar char="•"/>
            </a:pPr>
            <a:r>
              <a:rPr lang="ca-ES" sz="1200" dirty="0" smtClean="0"/>
              <a:t>La Secretaria Tècnica té dificultats per a què el coneixement que genera sigui conegut i emprat per les unitats gestores</a:t>
            </a:r>
          </a:p>
          <a:p>
            <a:pPr marL="628650" lvl="1" indent="-171450">
              <a:buFont typeface="Arial" pitchFamily="34" charset="0"/>
              <a:buChar char="•"/>
            </a:pPr>
            <a:r>
              <a:rPr lang="ca-ES" sz="1200" dirty="0" smtClean="0"/>
              <a:t>La Secretaria Tècnica té dificultats per a que les unitats gestores coneguin les característiques i potencialitats dels sistemes d’informació existents i el tipus d’anàlisi que poden sol·licitar-li</a:t>
            </a:r>
          </a:p>
          <a:p>
            <a:pPr marL="628650" lvl="1" indent="-171450">
              <a:buFont typeface="Arial" pitchFamily="34" charset="0"/>
              <a:buChar char="•"/>
            </a:pPr>
            <a:r>
              <a:rPr lang="ca-ES" sz="1200" dirty="0" smtClean="0"/>
              <a:t>La Secretaria Tècnica no té accés a alguns dels sistemes d’informació del SOC</a:t>
            </a:r>
          </a:p>
          <a:p>
            <a:pPr marL="628650" lvl="1" indent="-171450">
              <a:buFont typeface="Arial" pitchFamily="34" charset="0"/>
              <a:buChar char="•"/>
            </a:pPr>
            <a:r>
              <a:rPr lang="ca-ES" sz="1200" dirty="0" smtClean="0"/>
              <a:t>Les unitats gestores topen amb problemes per </a:t>
            </a:r>
            <a:r>
              <a:rPr lang="ca-ES" sz="1200" dirty="0"/>
              <a:t>accedir a les dades amb les quals poder realitzar </a:t>
            </a:r>
            <a:r>
              <a:rPr lang="ca-ES" sz="1200" dirty="0" smtClean="0"/>
              <a:t>la funció d’anàlisi que desenvolupen internament</a:t>
            </a:r>
          </a:p>
          <a:p>
            <a:pPr marL="628650" lvl="1" indent="-171450">
              <a:buFont typeface="Arial" pitchFamily="34" charset="0"/>
              <a:buChar char="•"/>
            </a:pPr>
            <a:r>
              <a:rPr lang="ca-ES" sz="1200" dirty="0" smtClean="0"/>
              <a:t>Les unitats gestores consideren que els formats i calendari de producció d’una part dels productes d’anàlisi no són els òptims per a ser emprats en el disseny i programació de les polítiques actives</a:t>
            </a:r>
          </a:p>
          <a:p>
            <a:pPr marL="628650" lvl="1" indent="-171450">
              <a:buFont typeface="Arial" pitchFamily="34" charset="0"/>
              <a:buChar char="•"/>
            </a:pPr>
            <a:r>
              <a:rPr lang="ca-ES" sz="1200" dirty="0" smtClean="0"/>
              <a:t>La Secretaria manca disposa de recursos humans insuficients per poder desenvolupar la seva funció</a:t>
            </a:r>
          </a:p>
          <a:p>
            <a:endParaRPr lang="ca-ES" sz="1200" dirty="0" smtClean="0"/>
          </a:p>
          <a:p>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La ST com a òrgan de gestió del coneixement</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7</a:t>
            </a:r>
            <a:endParaRPr lang="ca-ES" b="1" dirty="0">
              <a:solidFill>
                <a:schemeClr val="bg1"/>
              </a:solidFill>
            </a:endParaRPr>
          </a:p>
        </p:txBody>
      </p:sp>
    </p:spTree>
    <p:extLst>
      <p:ext uri="{BB962C8B-B14F-4D97-AF65-F5344CB8AC3E}">
        <p14:creationId xmlns:p14="http://schemas.microsoft.com/office/powerpoint/2010/main" val="24824611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ca-ES" sz="1400" b="1" dirty="0">
                <a:solidFill>
                  <a:srgbClr val="C00000"/>
                </a:solidFill>
              </a:rPr>
              <a:t>Les barreres a la generació i ús de coneixement, segons els tècnics del SOC</a:t>
            </a:r>
          </a:p>
          <a:p>
            <a:endParaRPr lang="ca-ES" sz="1200" dirty="0" smtClean="0"/>
          </a:p>
          <a:p>
            <a:pPr marL="542925"/>
            <a:r>
              <a:rPr lang="ca-ES" sz="1200" dirty="0" smtClean="0">
                <a:solidFill>
                  <a:schemeClr val="tx1">
                    <a:lumMod val="75000"/>
                    <a:lumOff val="25000"/>
                  </a:schemeClr>
                </a:solidFill>
              </a:rPr>
              <a:t>“</a:t>
            </a:r>
            <a:r>
              <a:rPr lang="ca-ES" sz="1200" dirty="0">
                <a:solidFill>
                  <a:schemeClr val="tx1">
                    <a:lumMod val="75000"/>
                    <a:lumOff val="25000"/>
                  </a:schemeClr>
                </a:solidFill>
              </a:rPr>
              <a:t>Cada unitat té la tradició de fer informes i taules de naturalesa diversa pel seu compte. Fa un parell d’anys vàrem fer l’esforç d’inventariar el que es feia i va resultar una mica difícil de determinar què era un informe i què no ho era, perquè moltes coses eren Excels. Tothom vol fer Excels, anàlisis i avaluacions</a:t>
            </a:r>
            <a:r>
              <a:rPr lang="ca-ES" sz="1200" dirty="0" smtClean="0">
                <a:solidFill>
                  <a:schemeClr val="tx1">
                    <a:lumMod val="75000"/>
                    <a:lumOff val="25000"/>
                  </a:schemeClr>
                </a:solidFill>
              </a:rPr>
              <a:t>”</a:t>
            </a:r>
          </a:p>
          <a:p>
            <a:pPr marL="542925"/>
            <a:endParaRPr lang="ca-ES" sz="1200" dirty="0">
              <a:solidFill>
                <a:schemeClr val="tx1">
                  <a:lumMod val="75000"/>
                  <a:lumOff val="25000"/>
                </a:schemeClr>
              </a:solidFill>
            </a:endParaRPr>
          </a:p>
          <a:p>
            <a:pPr marL="542925"/>
            <a:r>
              <a:rPr lang="ca-ES" sz="1200" dirty="0">
                <a:solidFill>
                  <a:schemeClr val="tx1">
                    <a:lumMod val="75000"/>
                    <a:lumOff val="25000"/>
                  </a:schemeClr>
                </a:solidFill>
              </a:rPr>
              <a:t>“Alguns tenen la funció d’anàlisi tan formalitzada que es pot dir que al SOC hi ha diferents unitats d’anàlisi: la Xarxa fa una estadística de gestió de les oficines molt sistematitzada i ben feta, l’àrea de desenvolupament metodològic, que sobre el paper te la funció de reflexionar sobre el disseny  programes, també és una unitat d’anàlisi. I els d’orientació han creat Galileu, el seu propi sistema, i ells mateixos en fan l’anàlisi” </a:t>
            </a:r>
          </a:p>
          <a:p>
            <a:pPr marL="542925"/>
            <a:endParaRPr lang="ca-ES" sz="1200" dirty="0" smtClean="0">
              <a:solidFill>
                <a:schemeClr val="tx1">
                  <a:lumMod val="75000"/>
                  <a:lumOff val="25000"/>
                </a:schemeClr>
              </a:solidFill>
            </a:endParaRPr>
          </a:p>
          <a:p>
            <a:pPr marL="542925"/>
            <a:r>
              <a:rPr lang="ca-ES" sz="1200" dirty="0" smtClean="0">
                <a:solidFill>
                  <a:schemeClr val="tx1">
                    <a:lumMod val="75000"/>
                    <a:lumOff val="25000"/>
                  </a:schemeClr>
                </a:solidFill>
              </a:rPr>
              <a:t>“Hi </a:t>
            </a:r>
            <a:r>
              <a:rPr lang="ca-ES" sz="1200" dirty="0">
                <a:solidFill>
                  <a:schemeClr val="tx1">
                    <a:lumMod val="75000"/>
                    <a:lumOff val="25000"/>
                  </a:schemeClr>
                </a:solidFill>
              </a:rPr>
              <a:t>ha hagut un procés d’especialització, de manera que uns fem unes coses i uns altres en fan unes altres. Però, en general, no podem dir que el resultat sigui adequat, en el sentit que es fa feina redundant, hi ha tasques que no les fa qui les hauria de fer, i es genera informació que no arriba a qui hauria d’arribar”.</a:t>
            </a:r>
          </a:p>
          <a:p>
            <a:pPr marL="542925"/>
            <a:endParaRPr lang="ca-ES" sz="1200" dirty="0">
              <a:solidFill>
                <a:schemeClr val="tx1">
                  <a:lumMod val="75000"/>
                  <a:lumOff val="25000"/>
                </a:schemeClr>
              </a:solidFill>
            </a:endParaRPr>
          </a:p>
          <a:p>
            <a:pPr marL="542925"/>
            <a:r>
              <a:rPr lang="ca-ES" sz="1200" dirty="0" smtClean="0">
                <a:solidFill>
                  <a:schemeClr val="tx1">
                    <a:lumMod val="75000"/>
                    <a:lumOff val="25000"/>
                  </a:schemeClr>
                </a:solidFill>
              </a:rPr>
              <a:t>“</a:t>
            </a:r>
            <a:r>
              <a:rPr lang="ca-ES" sz="1200" dirty="0">
                <a:solidFill>
                  <a:schemeClr val="tx1">
                    <a:lumMod val="75000"/>
                    <a:lumOff val="25000"/>
                  </a:schemeClr>
                </a:solidFill>
              </a:rPr>
              <a:t>Algunes unitats sabem que fan reflexions i números, però nosaltres [la Secretaria Tècnica] no arribem a veure mai el que fan, mentre que d’altres si que ho pengen a la Web. N’hi ha que ens demanen que fem anàlisis per a ells, i hi tenim una relació permanent, i altres desenvolupen les seves anàlisis de forma totalment independent” </a:t>
            </a:r>
            <a:endParaRPr lang="ca-ES" sz="1200" dirty="0" smtClean="0">
              <a:solidFill>
                <a:schemeClr val="tx1">
                  <a:lumMod val="75000"/>
                  <a:lumOff val="25000"/>
                </a:schemeClr>
              </a:solidFill>
            </a:endParaRPr>
          </a:p>
          <a:p>
            <a:pPr marL="542925"/>
            <a:endParaRPr lang="ca-ES" sz="1200" dirty="0">
              <a:solidFill>
                <a:schemeClr val="tx1">
                  <a:lumMod val="75000"/>
                  <a:lumOff val="25000"/>
                </a:schemeClr>
              </a:solidFill>
            </a:endParaRPr>
          </a:p>
          <a:p>
            <a:pPr marL="542925"/>
            <a:r>
              <a:rPr lang="ca-ES" sz="1200" dirty="0" smtClean="0">
                <a:solidFill>
                  <a:schemeClr val="tx1">
                    <a:lumMod val="75000"/>
                    <a:lumOff val="25000"/>
                  </a:schemeClr>
                </a:solidFill>
              </a:rPr>
              <a:t>“</a:t>
            </a:r>
            <a:r>
              <a:rPr lang="ca-ES" sz="1200" dirty="0">
                <a:solidFill>
                  <a:schemeClr val="tx1">
                    <a:lumMod val="75000"/>
                    <a:lumOff val="25000"/>
                  </a:schemeClr>
                </a:solidFill>
              </a:rPr>
              <a:t>Les relacions que tenim les unitats gestores amb la Secretaria Tècnica és força bilateral, i acaba depenent molt de si tens una relació més o menys fluida, informal, amb aquesta persona o amb aquella altra”   </a:t>
            </a:r>
          </a:p>
          <a:p>
            <a:r>
              <a:rPr lang="ca-ES" sz="1200" dirty="0"/>
              <a:t> </a:t>
            </a:r>
            <a:endParaRPr lang="ca-ES" sz="1200" dirty="0" smtClean="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La ST com a òrgan de gestió del coneixement</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7</a:t>
            </a:r>
            <a:endParaRPr lang="ca-ES" b="1" dirty="0">
              <a:solidFill>
                <a:schemeClr val="bg1"/>
              </a:solidFill>
            </a:endParaRPr>
          </a:p>
        </p:txBody>
      </p:sp>
    </p:spTree>
    <p:extLst>
      <p:ext uri="{BB962C8B-B14F-4D97-AF65-F5344CB8AC3E}">
        <p14:creationId xmlns:p14="http://schemas.microsoft.com/office/powerpoint/2010/main" val="29080234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844824"/>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ca-ES" sz="1400" b="1" dirty="0">
                <a:solidFill>
                  <a:srgbClr val="C00000"/>
                </a:solidFill>
              </a:rPr>
              <a:t>Les barreres a la generació i ús de coneixement, segons els tècnics del </a:t>
            </a:r>
            <a:r>
              <a:rPr lang="ca-ES" sz="1400" b="1" dirty="0" smtClean="0">
                <a:solidFill>
                  <a:srgbClr val="C00000"/>
                </a:solidFill>
              </a:rPr>
              <a:t>SOC (Continuació)</a:t>
            </a:r>
            <a:endParaRPr lang="ca-ES" sz="1400" b="1" dirty="0">
              <a:solidFill>
                <a:srgbClr val="C00000"/>
              </a:solidFill>
            </a:endParaRPr>
          </a:p>
          <a:p>
            <a:endParaRPr lang="ca-ES" sz="1200" dirty="0" smtClean="0"/>
          </a:p>
          <a:p>
            <a:pPr marL="542925"/>
            <a:r>
              <a:rPr lang="ca-ES" sz="1200" dirty="0" smtClean="0"/>
              <a:t>“</a:t>
            </a:r>
            <a:r>
              <a:rPr lang="ca-ES" sz="1200" dirty="0"/>
              <a:t>Les unitats gestores del SOC tendim a viure d’esquenes les unes de les altres. Cada qual va per la seva banda, i si els altres fan anàlisis que em podrien interessar, el normal és que no me n’assabenti</a:t>
            </a:r>
            <a:r>
              <a:rPr lang="ca-ES" sz="1200" dirty="0" smtClean="0"/>
              <a:t>”</a:t>
            </a:r>
          </a:p>
          <a:p>
            <a:pPr marL="542925"/>
            <a:endParaRPr lang="ca-ES" sz="1200" dirty="0"/>
          </a:p>
          <a:p>
            <a:pPr marL="542925"/>
            <a:r>
              <a:rPr lang="ca-ES" sz="1200" dirty="0" smtClean="0"/>
              <a:t>“</a:t>
            </a:r>
            <a:r>
              <a:rPr lang="ca-ES" sz="1200" dirty="0"/>
              <a:t>Jo el que voldria és no haver de pregar per les dades cada vegada que vull saber alguna cosa</a:t>
            </a:r>
            <a:r>
              <a:rPr lang="ca-ES" sz="1200" dirty="0" smtClean="0"/>
              <a:t>”</a:t>
            </a:r>
          </a:p>
          <a:p>
            <a:pPr marL="542925"/>
            <a:endParaRPr lang="ca-ES" sz="1200" dirty="0"/>
          </a:p>
          <a:p>
            <a:pPr marL="542925"/>
            <a:r>
              <a:rPr lang="ca-ES" sz="1200" dirty="0"/>
              <a:t>“Jo voldria tenir un accés més fàcil al GIA. Ara tot passa per l’àrea TIC. I, per qualsevol cosa s’han de fer un munt d’instàncies</a:t>
            </a:r>
            <a:r>
              <a:rPr lang="ca-ES" sz="1200" dirty="0" smtClean="0"/>
              <a:t>”</a:t>
            </a:r>
          </a:p>
          <a:p>
            <a:pPr marL="542925"/>
            <a:endParaRPr lang="ca-ES" sz="1200" dirty="0"/>
          </a:p>
          <a:p>
            <a:pPr marL="542925"/>
            <a:r>
              <a:rPr lang="ca-ES" sz="1200" dirty="0"/>
              <a:t>“Dels estudis que es fan actualment, la meva crítica seria que són una mica massa totxanes, haurien de ser més visuals i sintètics, perquè te’ls poguessis mirar a l’instant i fer-te’n la idea, i no els haguessis de reservar en una pila per al dia que tinguis temps” </a:t>
            </a:r>
          </a:p>
          <a:p>
            <a:pPr marL="542925"/>
            <a:r>
              <a:rPr lang="ca-ES" sz="1200" dirty="0"/>
              <a:t> </a:t>
            </a:r>
            <a:endParaRPr lang="ca-ES" sz="1200" dirty="0" smtClean="0"/>
          </a:p>
          <a:p>
            <a:pPr marL="542925"/>
            <a:r>
              <a:rPr lang="ca-ES" sz="1200" dirty="0" smtClean="0"/>
              <a:t>“</a:t>
            </a:r>
            <a:r>
              <a:rPr lang="ca-ES" sz="1200" dirty="0"/>
              <a:t>Per mi el gran problema és la dispersió. Nosaltres estàvem en la situació de fer una diagnosi de necessitats de formació i veus que, al món, hi ha instruments, millors o pitjors, per fer-la. Però aquí tot està dispers en desenes d’estudis que fan el consorci de formació professional, els dels PQPI, els d’Ensenyament, i el SOC. I fins i tot dins del SOC hi ha diferents unitats, que han fet petites coses, cadascú pel seu compte. Ha estat un exercici molt llarg i costós arribar a saber què és el que sabíem sobre aquest tema”</a:t>
            </a:r>
          </a:p>
          <a:p>
            <a:pPr marL="542925"/>
            <a:r>
              <a:rPr lang="ca-ES" sz="1200" dirty="0"/>
              <a:t> </a:t>
            </a:r>
            <a:endParaRPr lang="ca-ES" sz="1200" dirty="0" smtClean="0"/>
          </a:p>
          <a:p>
            <a:pPr marL="542925"/>
            <a:r>
              <a:rPr lang="ca-ES" sz="1200" dirty="0" smtClean="0"/>
              <a:t>“</a:t>
            </a:r>
            <a:r>
              <a:rPr lang="ca-ES" sz="1200" dirty="0"/>
              <a:t>Quan miro els documents d’anàlisi que tenim penso que no hi ha res que et digui ben bé “has de fer això i aquí”, què és just el que voldries saber”</a:t>
            </a:r>
          </a:p>
          <a:p>
            <a:pPr marL="542925"/>
            <a:endParaRPr lang="ca-ES" sz="1200" dirty="0" smtClean="0"/>
          </a:p>
          <a:p>
            <a:pPr marL="542925"/>
            <a:r>
              <a:rPr lang="ca-ES" sz="1200" dirty="0" smtClean="0"/>
              <a:t>“</a:t>
            </a:r>
            <a:r>
              <a:rPr lang="ca-ES" sz="1200" dirty="0"/>
              <a:t>Per mi el problema és que hi ha poca previsió de què t’arribarà i quan arribarà. La Secretaria Tècnica ha fet coses molt interessants que t’arriben quan no t’ho esperes i, de vegades és massa tard per tenir-les en compte”</a:t>
            </a:r>
          </a:p>
          <a:p>
            <a:endParaRPr lang="ca-ES" sz="1200" dirty="0"/>
          </a:p>
          <a:p>
            <a:r>
              <a:rPr lang="ca-ES" sz="1200" dirty="0"/>
              <a:t/>
            </a:r>
            <a:br>
              <a:rPr lang="ca-ES" sz="1200" dirty="0"/>
            </a:br>
            <a:endParaRPr lang="ca-ES" sz="1200" dirty="0"/>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La ST com a òrgan de gestió del coneixement</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7</a:t>
            </a:r>
            <a:endParaRPr lang="ca-ES" b="1" dirty="0">
              <a:solidFill>
                <a:schemeClr val="bg1"/>
              </a:solidFill>
            </a:endParaRPr>
          </a:p>
        </p:txBody>
      </p:sp>
    </p:spTree>
    <p:extLst>
      <p:ext uri="{BB962C8B-B14F-4D97-AF65-F5344CB8AC3E}">
        <p14:creationId xmlns:p14="http://schemas.microsoft.com/office/powerpoint/2010/main" val="35890053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00808"/>
            <a:ext cx="836441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ca-ES" sz="1400" b="1" dirty="0" smtClean="0">
                <a:solidFill>
                  <a:srgbClr val="C00000"/>
                </a:solidFill>
              </a:rPr>
              <a:t>Les fites per al període  2013-2016</a:t>
            </a:r>
          </a:p>
          <a:p>
            <a:pPr marL="0" lvl="1"/>
            <a:endParaRPr lang="ca-ES" sz="1200" dirty="0"/>
          </a:p>
          <a:p>
            <a:pPr marL="228600" indent="-228600">
              <a:buFont typeface="+mj-lt"/>
              <a:buAutoNum type="arabicPeriod"/>
            </a:pPr>
            <a:r>
              <a:rPr lang="ca-ES" sz="1200" b="1" dirty="0">
                <a:latin typeface="Calibri" pitchFamily="34" charset="0"/>
              </a:rPr>
              <a:t>Reconèixer i reforçar les funcions d’anàlisi i avaluació de la </a:t>
            </a:r>
            <a:r>
              <a:rPr lang="ca-ES" sz="1200" b="1" dirty="0" smtClean="0">
                <a:latin typeface="Calibri" pitchFamily="34" charset="0"/>
              </a:rPr>
              <a:t>Secretaria Tècnica</a:t>
            </a:r>
            <a:endParaRPr lang="ca-ES" sz="1200" b="1" dirty="0">
              <a:latin typeface="Calibri" pitchFamily="34" charset="0"/>
            </a:endParaRPr>
          </a:p>
          <a:p>
            <a:pPr marL="228600" indent="-228600">
              <a:buFont typeface="+mj-lt"/>
              <a:buAutoNum type="arabicPeriod"/>
            </a:pPr>
            <a:endParaRPr lang="ca-ES" sz="1200" b="1" dirty="0">
              <a:latin typeface="Calibri" pitchFamily="34" charset="0"/>
            </a:endParaRPr>
          </a:p>
          <a:p>
            <a:pPr marL="228600" indent="-228600">
              <a:buFont typeface="+mj-lt"/>
              <a:buAutoNum type="arabicPeriod"/>
            </a:pPr>
            <a:r>
              <a:rPr lang="ca-ES" sz="1200" b="1" dirty="0">
                <a:latin typeface="Calibri" pitchFamily="34" charset="0"/>
              </a:rPr>
              <a:t> </a:t>
            </a:r>
            <a:r>
              <a:rPr lang="ca-ES" sz="1200" b="1" dirty="0" smtClean="0">
                <a:latin typeface="Calibri" pitchFamily="34" charset="0"/>
              </a:rPr>
              <a:t>Desenvolupar </a:t>
            </a:r>
            <a:r>
              <a:rPr lang="ca-ES" sz="1200" b="1" dirty="0">
                <a:latin typeface="Calibri" pitchFamily="34" charset="0"/>
              </a:rPr>
              <a:t>la capacitat tècnica interna d’anàlisi i </a:t>
            </a:r>
            <a:r>
              <a:rPr lang="ca-ES" sz="1200" b="1" dirty="0" smtClean="0">
                <a:latin typeface="Calibri" pitchFamily="34" charset="0"/>
              </a:rPr>
              <a:t>d’avaluació</a:t>
            </a:r>
            <a:r>
              <a:rPr lang="ca-ES" sz="1200" b="1" dirty="0">
                <a:latin typeface="Calibri" pitchFamily="34" charset="0"/>
              </a:rPr>
              <a:t> </a:t>
            </a:r>
            <a:r>
              <a:rPr lang="ca-ES" sz="1200" b="1" dirty="0" smtClean="0">
                <a:latin typeface="Calibri" pitchFamily="34" charset="0"/>
              </a:rPr>
              <a:t>a les unitats gestores</a:t>
            </a:r>
          </a:p>
          <a:p>
            <a:pPr marL="228600" indent="-228600">
              <a:buFont typeface="+mj-lt"/>
              <a:buAutoNum type="arabicPeriod"/>
            </a:pPr>
            <a:endParaRPr lang="ca-ES" sz="1200" b="1" dirty="0">
              <a:latin typeface="Calibri" pitchFamily="34" charset="0"/>
            </a:endParaRPr>
          </a:p>
          <a:p>
            <a:pPr marL="228600" indent="-228600">
              <a:buFont typeface="+mj-lt"/>
              <a:buAutoNum type="arabicPeriod"/>
            </a:pPr>
            <a:r>
              <a:rPr lang="ca-ES" sz="1200" b="1" dirty="0" smtClean="0">
                <a:latin typeface="Calibri" pitchFamily="34" charset="0"/>
              </a:rPr>
              <a:t>Posar </a:t>
            </a:r>
            <a:r>
              <a:rPr lang="ca-ES" sz="1200" b="1" dirty="0">
                <a:latin typeface="Calibri" pitchFamily="34" charset="0"/>
              </a:rPr>
              <a:t>a disposició de les unitats gestores taules analítiques</a:t>
            </a:r>
            <a:r>
              <a:rPr lang="ca-ES" sz="1200" dirty="0">
                <a:latin typeface="Calibri" pitchFamily="34" charset="0"/>
              </a:rPr>
              <a:t>, derivades del sistema d’informació únic, que permetin la realització de forma autònoma de consultes i anàlisis bàsiques</a:t>
            </a:r>
            <a:r>
              <a:rPr lang="ca-ES" sz="1200" dirty="0" smtClean="0">
                <a:latin typeface="Calibri" pitchFamily="34" charset="0"/>
              </a:rPr>
              <a:t>.</a:t>
            </a:r>
          </a:p>
          <a:p>
            <a:pPr marL="228600" indent="-228600">
              <a:buFont typeface="+mj-lt"/>
              <a:buAutoNum type="arabicPeriod"/>
            </a:pPr>
            <a:endParaRPr lang="ca-ES" sz="1200" b="1" dirty="0" smtClean="0">
              <a:latin typeface="Calibri" pitchFamily="34" charset="0"/>
            </a:endParaRPr>
          </a:p>
          <a:p>
            <a:pPr marL="228600" indent="-228600">
              <a:buFont typeface="+mj-lt"/>
              <a:buAutoNum type="arabicPeriod"/>
            </a:pPr>
            <a:r>
              <a:rPr lang="ca-ES" sz="1200" b="1" dirty="0" smtClean="0">
                <a:latin typeface="Calibri" pitchFamily="34" charset="0"/>
              </a:rPr>
              <a:t>Produir </a:t>
            </a:r>
            <a:r>
              <a:rPr lang="ca-ES" sz="1200" b="1" dirty="0">
                <a:latin typeface="Calibri" pitchFamily="34" charset="0"/>
              </a:rPr>
              <a:t>un resum executiu breu, de format homogeni, per a tots els estudis d’anàlisi i avaluació que es desenvolupin</a:t>
            </a:r>
            <a:r>
              <a:rPr lang="ca-ES" sz="1200" b="1" dirty="0" smtClean="0">
                <a:latin typeface="Calibri" pitchFamily="34" charset="0"/>
              </a:rPr>
              <a:t>.</a:t>
            </a:r>
          </a:p>
          <a:p>
            <a:pPr marL="228600" indent="-228600">
              <a:buFont typeface="+mj-lt"/>
              <a:buAutoNum type="arabicPeriod"/>
            </a:pPr>
            <a:endParaRPr lang="ca-ES" sz="1200" b="1" dirty="0">
              <a:latin typeface="Calibri" pitchFamily="34" charset="0"/>
            </a:endParaRPr>
          </a:p>
          <a:p>
            <a:pPr marL="228600" indent="-228600">
              <a:buFont typeface="+mj-lt"/>
              <a:buAutoNum type="arabicPeriod"/>
            </a:pPr>
            <a:r>
              <a:rPr lang="ca-ES" sz="1200" b="1" dirty="0" smtClean="0">
                <a:latin typeface="Calibri" pitchFamily="34" charset="0"/>
              </a:rPr>
              <a:t>Generar </a:t>
            </a:r>
            <a:r>
              <a:rPr lang="ca-ES" sz="1200" b="1" dirty="0">
                <a:latin typeface="Calibri" pitchFamily="34" charset="0"/>
              </a:rPr>
              <a:t>un espai d’anàlisi i reflexió que inclogui la direcció del SOC, la Secretaria Tècnica i els responsables de les unitats gestores</a:t>
            </a:r>
            <a:r>
              <a:rPr lang="ca-ES" sz="1200" dirty="0">
                <a:latin typeface="Calibri" pitchFamily="34" charset="0"/>
              </a:rPr>
              <a:t>, en què, amb una periodicitat com a mínim anual, es presentin i valorin les evidències generades, es connectin amb la presa de decisions relatives a la programació i disseny de les polítiques actives i es determinin les necessitats de noves anàlisis i avaluacions</a:t>
            </a:r>
            <a:r>
              <a:rPr lang="ca-ES" sz="1200" dirty="0" smtClean="0">
                <a:latin typeface="Calibri" pitchFamily="34" charset="0"/>
              </a:rPr>
              <a:t>.</a:t>
            </a:r>
          </a:p>
          <a:p>
            <a:pPr marL="228600" indent="-228600">
              <a:buFont typeface="+mj-lt"/>
              <a:buAutoNum type="arabicPeriod"/>
            </a:pPr>
            <a:endParaRPr lang="ca-ES" sz="1200" b="1" dirty="0">
              <a:latin typeface="Calibri" pitchFamily="34" charset="0"/>
            </a:endParaRPr>
          </a:p>
          <a:p>
            <a:pPr marL="228600" indent="-228600">
              <a:buFont typeface="+mj-lt"/>
              <a:buAutoNum type="arabicPeriod"/>
            </a:pPr>
            <a:r>
              <a:rPr lang="ca-ES" sz="1200" b="1" dirty="0" smtClean="0">
                <a:latin typeface="Calibri" pitchFamily="34" charset="0"/>
              </a:rPr>
              <a:t>Presentar i valorar </a:t>
            </a:r>
            <a:r>
              <a:rPr lang="ca-ES" sz="1200" b="1" dirty="0">
                <a:latin typeface="Calibri" pitchFamily="34" charset="0"/>
              </a:rPr>
              <a:t>les evidències </a:t>
            </a:r>
            <a:r>
              <a:rPr lang="ca-ES" sz="1200" b="1" dirty="0" smtClean="0">
                <a:latin typeface="Calibri" pitchFamily="34" charset="0"/>
              </a:rPr>
              <a:t>generades anualment al Consell de Direcció del SOC</a:t>
            </a:r>
            <a:r>
              <a:rPr lang="ca-ES" sz="1200" dirty="0" smtClean="0">
                <a:latin typeface="Calibri" pitchFamily="34" charset="0"/>
              </a:rPr>
              <a:t>, </a:t>
            </a:r>
            <a:r>
              <a:rPr lang="ca-ES" sz="1200" dirty="0">
                <a:latin typeface="Calibri" pitchFamily="34" charset="0"/>
              </a:rPr>
              <a:t>i </a:t>
            </a:r>
            <a:r>
              <a:rPr lang="ca-ES" sz="1200" dirty="0" smtClean="0">
                <a:latin typeface="Calibri" pitchFamily="34" charset="0"/>
              </a:rPr>
              <a:t>incorporar </a:t>
            </a:r>
            <a:r>
              <a:rPr lang="ca-ES" sz="1200" dirty="0">
                <a:latin typeface="Calibri" pitchFamily="34" charset="0"/>
              </a:rPr>
              <a:t>les percepcions externes sobre el funcionament i rendiment de les polítiques actives</a:t>
            </a:r>
            <a:r>
              <a:rPr lang="ca-ES" sz="1200" dirty="0" smtClean="0">
                <a:latin typeface="Calibri" pitchFamily="34" charset="0"/>
              </a:rPr>
              <a:t>.</a:t>
            </a:r>
          </a:p>
          <a:p>
            <a:pPr marL="228600" indent="-228600">
              <a:buFont typeface="+mj-lt"/>
              <a:buAutoNum type="arabicPeriod"/>
            </a:pPr>
            <a:endParaRPr lang="ca-ES" sz="1200" b="1" dirty="0">
              <a:latin typeface="Calibri" pitchFamily="34" charset="0"/>
            </a:endParaRPr>
          </a:p>
          <a:p>
            <a:pPr marL="228600" indent="-228600" defTabSz="457200" eaLnBrk="0" hangingPunct="0">
              <a:lnSpc>
                <a:spcPct val="90000"/>
              </a:lnSpc>
              <a:spcBef>
                <a:spcPct val="20000"/>
              </a:spcBef>
              <a:spcAft>
                <a:spcPct val="25000"/>
              </a:spcAft>
              <a:buFont typeface="+mj-lt"/>
              <a:buAutoNum type="arabicPeriod"/>
            </a:pPr>
            <a:r>
              <a:rPr lang="ca-ES" sz="1200" b="1" dirty="0" smtClean="0">
                <a:latin typeface="Calibri" pitchFamily="34" charset="0"/>
              </a:rPr>
              <a:t>Associar </a:t>
            </a:r>
            <a:r>
              <a:rPr lang="ca-ES" sz="1200" b="1" dirty="0">
                <a:latin typeface="Calibri" pitchFamily="34" charset="0"/>
              </a:rPr>
              <a:t>l’activitat avaluadora del SOC amb centres de recerca externs i amb l’agenda de recerca </a:t>
            </a:r>
            <a:r>
              <a:rPr lang="ca-ES" sz="1200" b="1" dirty="0" smtClean="0">
                <a:latin typeface="Calibri" pitchFamily="34" charset="0"/>
              </a:rPr>
              <a:t>internacional</a:t>
            </a:r>
            <a:r>
              <a:rPr lang="ca-ES" sz="1200" dirty="0" smtClean="0">
                <a:latin typeface="Calibri" pitchFamily="34" charset="0"/>
              </a:rPr>
              <a:t>, mitjançant la presència d’analistes del SOC en congressos i cursos internacionals i l’organització de presentacions de recercadors externs als analistes i gestors del SOC </a:t>
            </a:r>
            <a:r>
              <a:rPr lang="ca-ES" sz="1200" b="1" dirty="0" smtClean="0">
                <a:latin typeface="Calibri" pitchFamily="34" charset="0"/>
              </a:rPr>
              <a:t> </a:t>
            </a:r>
          </a:p>
          <a:p>
            <a:pPr marL="228600" indent="-228600" defTabSz="457200" eaLnBrk="0" hangingPunct="0">
              <a:lnSpc>
                <a:spcPct val="90000"/>
              </a:lnSpc>
              <a:spcBef>
                <a:spcPct val="20000"/>
              </a:spcBef>
              <a:spcAft>
                <a:spcPct val="25000"/>
              </a:spcAft>
              <a:buFont typeface="+mj-lt"/>
              <a:buAutoNum type="arabicPeriod"/>
            </a:pPr>
            <a:r>
              <a:rPr lang="ca-ES" sz="1200" b="1" dirty="0" smtClean="0">
                <a:latin typeface="Calibri" pitchFamily="34" charset="0"/>
              </a:rPr>
              <a:t>Seguir la utilització efectiva dels instruments i el coneixement generat i proposar possibles millores</a:t>
            </a:r>
            <a:endParaRPr lang="ca-ES" sz="1200" b="1" dirty="0">
              <a:latin typeface="Calibri" pitchFamily="34" charset="0"/>
            </a:endParaRPr>
          </a:p>
        </p:txBody>
      </p:sp>
      <p:sp>
        <p:nvSpPr>
          <p:cNvPr id="7"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La ST com a òrgan de gestió del coneixement</a:t>
            </a:r>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7</a:t>
            </a:r>
            <a:endParaRPr lang="ca-ES" b="1" dirty="0">
              <a:solidFill>
                <a:schemeClr val="bg1"/>
              </a:solidFill>
            </a:endParaRPr>
          </a:p>
        </p:txBody>
      </p:sp>
    </p:spTree>
    <p:extLst>
      <p:ext uri="{BB962C8B-B14F-4D97-AF65-F5344CB8AC3E}">
        <p14:creationId xmlns:p14="http://schemas.microsoft.com/office/powerpoint/2010/main" val="227952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303529"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19755" y="1124744"/>
            <a:ext cx="8364415" cy="5112568"/>
          </a:xfrm>
          <a:prstGeom prst="rect">
            <a:avLst/>
          </a:prstGeom>
          <a:solidFill>
            <a:schemeClr val="bg1">
              <a:lumMod val="85000"/>
            </a:schemeClr>
          </a:solidFill>
          <a:ln>
            <a:noFill/>
          </a:ln>
          <a:extLst/>
        </p:spPr>
        <p:txBody>
          <a:bodyPr/>
          <a:lstStyle/>
          <a:p>
            <a:r>
              <a:rPr lang="ca-ES" sz="1400" b="1" dirty="0" smtClean="0">
                <a:solidFill>
                  <a:schemeClr val="tx1">
                    <a:lumMod val="75000"/>
                    <a:lumOff val="25000"/>
                  </a:schemeClr>
                </a:solidFill>
              </a:rPr>
              <a:t>Quadre 1: Les principals bases de dades disponibles per a l’avaluació de les polítiques actives</a:t>
            </a:r>
          </a:p>
          <a:p>
            <a:r>
              <a:rPr lang="ca-ES" sz="1200" dirty="0" smtClean="0"/>
              <a:t> </a:t>
            </a:r>
            <a:r>
              <a:rPr lang="ca-ES" sz="1200" dirty="0"/>
              <a:t> </a:t>
            </a:r>
          </a:p>
          <a:p>
            <a:pPr lvl="0"/>
            <a:r>
              <a:rPr lang="ca-ES" sz="1200" b="1" dirty="0"/>
              <a:t>Base de dades d’integració del SOC (SIPAO).  </a:t>
            </a:r>
            <a:r>
              <a:rPr lang="ca-ES" sz="1200" dirty="0"/>
              <a:t>Identifica els</a:t>
            </a:r>
            <a:r>
              <a:rPr lang="ca-ES" sz="1200" b="1" dirty="0"/>
              <a:t> </a:t>
            </a:r>
            <a:r>
              <a:rPr lang="ca-ES" sz="1200" dirty="0"/>
              <a:t>participants de totes les PAO finançades pel </a:t>
            </a:r>
            <a:r>
              <a:rPr lang="ca-ES" sz="1200" dirty="0" smtClean="0"/>
              <a:t>SOC. Inclou </a:t>
            </a:r>
            <a:r>
              <a:rPr lang="ca-ES" sz="1200" dirty="0"/>
              <a:t>la data d’inici i finalització de la participació en el programa per part dels beneficiaris, així com d’altres variables que permeten “qualificar” la naturalesa de la participació (abandonament, motiu de l’abandonament, grau d’aprofitament, etc.). Així mateix, </a:t>
            </a:r>
            <a:r>
              <a:rPr lang="ca-ES" sz="1200" dirty="0" smtClean="0"/>
              <a:t>el </a:t>
            </a:r>
            <a:r>
              <a:rPr lang="ca-ES" sz="1200" dirty="0"/>
              <a:t>SIPAO </a:t>
            </a:r>
            <a:r>
              <a:rPr lang="ca-ES" sz="1200" dirty="0" smtClean="0"/>
              <a:t>aporta informació sobre diferents atributs de cada actuació, </a:t>
            </a:r>
            <a:r>
              <a:rPr lang="ca-ES" sz="1200" dirty="0"/>
              <a:t>per exemple, sobre el sector d’activitat de l’acció formativa o sobre el tipus d’empresa en el qual es desenvolupen les pràctiques.  </a:t>
            </a:r>
            <a:r>
              <a:rPr lang="ca-ES" sz="1200" dirty="0" smtClean="0"/>
              <a:t>El registre històric es remunta a 2005.         </a:t>
            </a:r>
            <a:endParaRPr lang="ca-ES" sz="1200" dirty="0"/>
          </a:p>
          <a:p>
            <a:r>
              <a:rPr lang="ca-ES" sz="1200" dirty="0"/>
              <a:t>  </a:t>
            </a:r>
          </a:p>
          <a:p>
            <a:pPr lvl="0"/>
            <a:r>
              <a:rPr lang="ca-ES" sz="1200" b="1" dirty="0"/>
              <a:t>Base de dades SICAS-SISPE. </a:t>
            </a:r>
            <a:r>
              <a:rPr lang="ca-ES" sz="1200" dirty="0"/>
              <a:t>És la base de</a:t>
            </a:r>
            <a:r>
              <a:rPr lang="ca-ES" sz="1200" b="1" dirty="0"/>
              <a:t> </a:t>
            </a:r>
            <a:r>
              <a:rPr lang="ca-ES" sz="1200" dirty="0"/>
              <a:t>dades general dels demandants d’ocupació de Catalunya. Els registres històrics corresponen al darrer dia laborable de cada mes, </a:t>
            </a:r>
            <a:r>
              <a:rPr lang="ca-ES" sz="1200" dirty="0" smtClean="0"/>
              <a:t>disponibles des de </a:t>
            </a:r>
            <a:r>
              <a:rPr lang="ca-ES" sz="1200" dirty="0"/>
              <a:t>maig de 2005. Conté informació sòcio-demogràfica bàsica (sexe, any de naixement, edat, nacionalitat, població de residència i nivell formatiu), sobre les preferències i disposició a treballar (restriccions de jornada, disposició a treballar fora del municipi o comarca, número d’ocupacions diferents demanades i tipus d’ocupació demanada), història d’atur (data d’inici del període d’atur actual), història laboral (declaració del temps total </a:t>
            </a:r>
            <a:r>
              <a:rPr lang="ca-ES" sz="1200" dirty="0" smtClean="0"/>
              <a:t>treballat </a:t>
            </a:r>
            <a:r>
              <a:rPr lang="ca-ES" sz="1200" dirty="0"/>
              <a:t>i declaració del sector de la darrera ocupació) i altres atributs rellevants per a l’ocupació (percepció de la prestació activa, coneixement d’idiomes, declaració de discapacitats, etc.). No conté informació sobre algunes característiques rellevants, com ara l’estructura de la llar (fills menors, edat del fill més petit, </a:t>
            </a:r>
            <a:r>
              <a:rPr lang="ca-ES" sz="1200" dirty="0" err="1"/>
              <a:t>monoparentalitat</a:t>
            </a:r>
            <a:r>
              <a:rPr lang="ca-ES" sz="1200" dirty="0"/>
              <a:t>, etc.), la història completa d’atur (número i durada dels períodes anteriors d’atur), història laboral anterior a 2005 </a:t>
            </a:r>
            <a:r>
              <a:rPr lang="ca-ES" sz="1200" dirty="0" smtClean="0"/>
              <a:t>o la percepció </a:t>
            </a:r>
            <a:r>
              <a:rPr lang="ca-ES" sz="1200" dirty="0"/>
              <a:t>el temps que manca per l’exhauriment de la prestació o subsidi d’atur. </a:t>
            </a:r>
          </a:p>
          <a:p>
            <a:r>
              <a:rPr lang="ca-ES" sz="1200" dirty="0"/>
              <a:t> </a:t>
            </a:r>
          </a:p>
          <a:p>
            <a:pPr lvl="0"/>
            <a:r>
              <a:rPr lang="ca-ES" sz="1200" b="1" dirty="0"/>
              <a:t>Base de dades de contractes </a:t>
            </a:r>
            <a:r>
              <a:rPr lang="ca-ES" sz="1200" b="1" dirty="0" smtClean="0"/>
              <a:t>laborals (</a:t>
            </a:r>
            <a:r>
              <a:rPr lang="ca-ES" sz="1200" b="1" dirty="0" err="1" smtClean="0"/>
              <a:t>Contrata</a:t>
            </a:r>
            <a:r>
              <a:rPr lang="ca-ES" sz="1200" b="1" dirty="0" smtClean="0"/>
              <a:t>). </a:t>
            </a:r>
            <a:r>
              <a:rPr lang="ca-ES" sz="1200" dirty="0"/>
              <a:t>C</a:t>
            </a:r>
            <a:r>
              <a:rPr lang="ca-ES" sz="1200" dirty="0" smtClean="0"/>
              <a:t>onté </a:t>
            </a:r>
            <a:r>
              <a:rPr lang="ca-ES" sz="1200" dirty="0"/>
              <a:t>els contractes i </a:t>
            </a:r>
            <a:r>
              <a:rPr lang="ca-ES" sz="1200" dirty="0" smtClean="0"/>
              <a:t>les pròrrogues donats d’alta </a:t>
            </a:r>
            <a:r>
              <a:rPr lang="ca-ES" sz="1200" dirty="0"/>
              <a:t>en el mes de referència. </a:t>
            </a:r>
            <a:r>
              <a:rPr lang="ca-ES" sz="1200" dirty="0" smtClean="0"/>
              <a:t>Aporta informació </a:t>
            </a:r>
            <a:r>
              <a:rPr lang="ca-ES" sz="1200" dirty="0"/>
              <a:t>tant de les característiques sociodemogràfiques bàsiques de la persona </a:t>
            </a:r>
            <a:r>
              <a:rPr lang="ca-ES" sz="1200" dirty="0" smtClean="0"/>
              <a:t>contractada, </a:t>
            </a:r>
            <a:r>
              <a:rPr lang="ca-ES" sz="1200" dirty="0"/>
              <a:t>com de </a:t>
            </a:r>
            <a:r>
              <a:rPr lang="ca-ES" sz="1200" dirty="0" smtClean="0"/>
              <a:t>l’entitat contractant, la ocupació, l’activitat econòmica, la localització del lloc de treball </a:t>
            </a:r>
            <a:r>
              <a:rPr lang="ca-ES" sz="1200" dirty="0"/>
              <a:t>i </a:t>
            </a:r>
            <a:r>
              <a:rPr lang="ca-ES" sz="1200" dirty="0" smtClean="0"/>
              <a:t>el </a:t>
            </a:r>
            <a:r>
              <a:rPr lang="ca-ES" sz="1200" dirty="0"/>
              <a:t>tipus de </a:t>
            </a:r>
            <a:r>
              <a:rPr lang="ca-ES" sz="1200" dirty="0" smtClean="0"/>
              <a:t>contracte. No conté informació sobre els treballadors autònoms ni sobre l’extinció dels contractes </a:t>
            </a:r>
            <a:r>
              <a:rPr lang="ca-ES" sz="1200" dirty="0"/>
              <a:t>(vegeu pàgina 22)</a:t>
            </a:r>
          </a:p>
          <a:p>
            <a:pPr lvl="0"/>
            <a:r>
              <a:rPr lang="ca-ES" sz="1200" dirty="0"/>
              <a:t> </a:t>
            </a:r>
          </a:p>
          <a:p>
            <a:r>
              <a:rPr lang="ca-ES" sz="1200" b="1" dirty="0"/>
              <a:t>Base de dades </a:t>
            </a:r>
            <a:r>
              <a:rPr lang="ca-ES" sz="1200" b="1" dirty="0" err="1"/>
              <a:t>d’afiliació</a:t>
            </a:r>
            <a:r>
              <a:rPr lang="ca-ES" sz="1200" b="1" dirty="0"/>
              <a:t> a la Seguretat </a:t>
            </a:r>
            <a:r>
              <a:rPr lang="ca-ES" sz="1200" b="1" dirty="0" smtClean="0"/>
              <a:t>Social (AFI). </a:t>
            </a:r>
            <a:r>
              <a:rPr lang="ca-ES" sz="1200" dirty="0"/>
              <a:t>Estructurada en arxius trimestrals, corresponents al darrer dia laborable de cada trimestre, </a:t>
            </a:r>
            <a:r>
              <a:rPr lang="ca-ES" sz="1200" dirty="0" smtClean="0"/>
              <a:t>informa si la persona és alta </a:t>
            </a:r>
            <a:r>
              <a:rPr lang="ca-ES" sz="1200" dirty="0"/>
              <a:t>a la Seguretat </a:t>
            </a:r>
            <a:r>
              <a:rPr lang="ca-ES" sz="1200" dirty="0" smtClean="0"/>
              <a:t>Social en aquell dia concret. Com </a:t>
            </a:r>
            <a:r>
              <a:rPr lang="ca-ES" sz="1200" dirty="0"/>
              <a:t>succeeix amb les altres bases de dades, els registres històrics estan disponibles des de 2005 (vegeu pàgina 21)</a:t>
            </a:r>
          </a:p>
          <a:p>
            <a:pPr lvl="0"/>
            <a:endParaRPr lang="ca-ES" sz="1200" dirty="0"/>
          </a:p>
          <a:p>
            <a:endParaRPr lang="ca-ES" sz="1200" dirty="0">
              <a:solidFill>
                <a:schemeClr val="accent6"/>
              </a:solidFill>
            </a:endParaRPr>
          </a:p>
          <a:p>
            <a:endParaRPr lang="ca-ES" sz="1200" dirty="0"/>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cxnSp>
        <p:nvCxnSpPr>
          <p:cNvPr id="3" name="Connector recte 2"/>
          <p:cNvCxnSpPr/>
          <p:nvPr/>
        </p:nvCxnSpPr>
        <p:spPr>
          <a:xfrm>
            <a:off x="611560" y="1412776"/>
            <a:ext cx="79208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69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284673" y="1268760"/>
            <a:ext cx="836441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lnSpc>
                <a:spcPct val="90000"/>
              </a:lnSpc>
              <a:spcBef>
                <a:spcPct val="20000"/>
              </a:spcBef>
              <a:spcAft>
                <a:spcPct val="25000"/>
              </a:spcAft>
              <a:buFont typeface="Arial" pitchFamily="34" charset="0"/>
              <a:buChar char="•"/>
            </a:pPr>
            <a:endParaRPr lang="ca-ES" sz="2600" b="0" u="none" dirty="0" smtClean="0">
              <a:solidFill>
                <a:schemeClr val="tx1"/>
              </a:solidFill>
              <a:latin typeface="Calibri" pitchFamily="34" charset="0"/>
            </a:endParaRPr>
          </a:p>
        </p:txBody>
      </p:sp>
      <p:sp>
        <p:nvSpPr>
          <p:cNvPr id="6" name="Rectangle 5"/>
          <p:cNvSpPr>
            <a:spLocks/>
          </p:cNvSpPr>
          <p:nvPr/>
        </p:nvSpPr>
        <p:spPr bwMode="auto">
          <a:xfrm>
            <a:off x="539549" y="1772816"/>
            <a:ext cx="836441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400" b="1" dirty="0" smtClean="0">
                <a:solidFill>
                  <a:srgbClr val="C00000"/>
                </a:solidFill>
              </a:rPr>
              <a:t>Els problemes amb les bases de dades, segons els directius i tècnics del SOC</a:t>
            </a:r>
          </a:p>
          <a:p>
            <a:r>
              <a:rPr lang="ca-ES" sz="1200" dirty="0" smtClean="0"/>
              <a:t> </a:t>
            </a:r>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8" name="QuadreDeText 7"/>
          <p:cNvSpPr txBox="1"/>
          <p:nvPr/>
        </p:nvSpPr>
        <p:spPr>
          <a:xfrm>
            <a:off x="0" y="476672"/>
            <a:ext cx="1728192" cy="369332"/>
          </a:xfrm>
          <a:prstGeom prst="rect">
            <a:avLst/>
          </a:prstGeom>
          <a:solidFill>
            <a:schemeClr val="tx1">
              <a:lumMod val="65000"/>
              <a:lumOff val="35000"/>
            </a:schemeClr>
          </a:solidFill>
        </p:spPr>
        <p:txBody>
          <a:bodyPr wrap="square" rtlCol="0">
            <a:spAutoFit/>
          </a:bodyPr>
          <a:lstStyle/>
          <a:p>
            <a:pPr algn="ctr"/>
            <a:r>
              <a:rPr lang="ca-ES" b="1" dirty="0" smtClean="0">
                <a:solidFill>
                  <a:schemeClr val="bg1"/>
                </a:solidFill>
              </a:rPr>
              <a:t>Repte 1</a:t>
            </a:r>
            <a:endParaRPr lang="ca-ES" b="1" dirty="0">
              <a:solidFill>
                <a:schemeClr val="bg1"/>
              </a:solidFill>
            </a:endParaRPr>
          </a:p>
        </p:txBody>
      </p:sp>
      <p:sp>
        <p:nvSpPr>
          <p:cNvPr id="9" name="Rectangle 8"/>
          <p:cNvSpPr>
            <a:spLocks/>
          </p:cNvSpPr>
          <p:nvPr/>
        </p:nvSpPr>
        <p:spPr bwMode="auto">
          <a:xfrm>
            <a:off x="1259632" y="2204864"/>
            <a:ext cx="64807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ca-ES" sz="1200" b="1" dirty="0" smtClean="0">
                <a:solidFill>
                  <a:schemeClr val="tx1">
                    <a:lumMod val="75000"/>
                    <a:lumOff val="25000"/>
                  </a:schemeClr>
                </a:solidFill>
              </a:rPr>
              <a:t>L’organització de la informació</a:t>
            </a:r>
          </a:p>
          <a:p>
            <a:pPr algn="just"/>
            <a:endParaRPr lang="ca-ES" sz="1200" dirty="0">
              <a:solidFill>
                <a:schemeClr val="tx1">
                  <a:lumMod val="75000"/>
                  <a:lumOff val="25000"/>
                </a:schemeClr>
              </a:solidFill>
            </a:endParaRPr>
          </a:p>
          <a:p>
            <a:pPr algn="just"/>
            <a:r>
              <a:rPr lang="ca-ES" sz="1200" dirty="0">
                <a:solidFill>
                  <a:schemeClr val="tx1">
                    <a:lumMod val="75000"/>
                    <a:lumOff val="25000"/>
                  </a:schemeClr>
                </a:solidFill>
              </a:rPr>
              <a:t> “Cada vegada que fas una pregunta algú ha d’anar a pescar entre les dades per trobar la resposta, i per més que sigui una pregunta relativament senzilla, el normal es que triguis uns dies a obtenir la resposta. Jo no sabria precisar quin és el problema, però és evident que la informació, ara mateix, no està organitzada per a ser consultada de forma àgil”.</a:t>
            </a:r>
          </a:p>
          <a:p>
            <a:pPr algn="just"/>
            <a:endParaRPr lang="ca-ES" sz="1200" dirty="0">
              <a:solidFill>
                <a:schemeClr val="tx1">
                  <a:lumMod val="75000"/>
                  <a:lumOff val="25000"/>
                </a:schemeClr>
              </a:solidFill>
            </a:endParaRPr>
          </a:p>
          <a:p>
            <a:pPr algn="just"/>
            <a:r>
              <a:rPr lang="ca-ES" sz="1200" dirty="0">
                <a:solidFill>
                  <a:schemeClr val="tx1">
                    <a:lumMod val="75000"/>
                    <a:lumOff val="25000"/>
                  </a:schemeClr>
                </a:solidFill>
              </a:rPr>
              <a:t>“Quan ens demanen quantes persones han participat en tal programa, en tal any i en tal municipi o demarcació, la gent s’imagina que premem un botó i la resposta surt automàticament. I això és realment així per a alguns programes, però per a d’altres el procés és molt manual: hem de revisar quines són les convocatòries d’aquell programa, després hem de verificar, per a cada convocatòria, que les dades hi siguin i estiguin bé, i si no hi són hem de anar darrere de les unitats gestores, que són les que generen i tenen les dades, per a que les incorporin”. </a:t>
            </a:r>
          </a:p>
          <a:p>
            <a:pPr algn="just"/>
            <a:endParaRPr lang="ca-ES" sz="1200" dirty="0">
              <a:solidFill>
                <a:schemeClr val="tx1">
                  <a:lumMod val="75000"/>
                  <a:lumOff val="25000"/>
                </a:schemeClr>
              </a:solidFill>
            </a:endParaRPr>
          </a:p>
          <a:p>
            <a:pPr algn="just"/>
            <a:r>
              <a:rPr lang="ca-ES" sz="1200" dirty="0">
                <a:solidFill>
                  <a:schemeClr val="tx1">
                    <a:lumMod val="75000"/>
                    <a:lumOff val="25000"/>
                  </a:schemeClr>
                </a:solidFill>
              </a:rPr>
              <a:t>“Les convocatòries no són fàcilment assignables a un o altre programa. Al llarg del temps es mesclen, es combinen, es tornen a separar, es canvien de nom, passen a ser anuals, després bianuals, s’integren dins una gran estratègia, se separen per ens locals i entitats sense ànim de lucre i després es tornen a ajuntar... Costa molt saber de què parlem en cada cas. I ens arriba a passar que tenim dades d’uns participants i no sabem ben bé a quin programa corresponen o a quina convocatòria. Diguem que, en nom de la flexibilitat, el nostre objecte d’estudi és molt volàtil”</a:t>
            </a:r>
          </a:p>
          <a:p>
            <a:pPr algn="just"/>
            <a:endParaRPr lang="ca-ES" sz="1200" dirty="0" smtClean="0"/>
          </a:p>
          <a:p>
            <a:pPr algn="just"/>
            <a:endParaRPr lang="ca-ES" sz="1200" dirty="0"/>
          </a:p>
          <a:p>
            <a:endParaRPr lang="ca-ES" sz="1200" dirty="0" smtClean="0"/>
          </a:p>
          <a:p>
            <a:endParaRPr lang="ca-ES" sz="1200" dirty="0"/>
          </a:p>
          <a:p>
            <a:endParaRPr lang="ca-ES" sz="1200" dirty="0" smtClean="0"/>
          </a:p>
          <a:p>
            <a:endParaRPr lang="ca-ES" sz="1200" dirty="0"/>
          </a:p>
          <a:p>
            <a:r>
              <a:rPr lang="ca-ES" sz="1200" dirty="0" smtClean="0"/>
              <a:t> </a:t>
            </a:r>
          </a:p>
          <a:p>
            <a:endParaRPr lang="ca-ES" sz="1200" dirty="0" smtClean="0"/>
          </a:p>
          <a:p>
            <a:endParaRPr lang="ca-ES" sz="1200" dirty="0" smtClean="0"/>
          </a:p>
          <a:p>
            <a:endParaRPr lang="ca-ES" sz="1200" dirty="0"/>
          </a:p>
          <a:p>
            <a:endParaRPr lang="ca-ES" sz="1200" dirty="0" smtClean="0"/>
          </a:p>
          <a:p>
            <a:pPr lvl="0"/>
            <a:endParaRPr lang="ca-ES" sz="1200" dirty="0"/>
          </a:p>
          <a:p>
            <a:endParaRPr lang="ca-ES" sz="1200" b="1" dirty="0" smtClean="0">
              <a:solidFill>
                <a:srgbClr val="C00000"/>
              </a:solidFill>
            </a:endParaRPr>
          </a:p>
          <a:p>
            <a:endParaRPr lang="ca-ES" sz="1200" dirty="0" smtClean="0"/>
          </a:p>
        </p:txBody>
      </p:sp>
      <p:sp>
        <p:nvSpPr>
          <p:cNvPr id="10" name="Rectangle 2"/>
          <p:cNvSpPr txBox="1">
            <a:spLocks/>
          </p:cNvSpPr>
          <p:nvPr/>
        </p:nvSpPr>
        <p:spPr>
          <a:xfrm>
            <a:off x="0" y="980728"/>
            <a:ext cx="9087264"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C00000"/>
                </a:solidFill>
              </a:rPr>
              <a:t>Integrar les bases de dades de les PAO </a:t>
            </a:r>
          </a:p>
        </p:txBody>
      </p:sp>
    </p:spTree>
    <p:extLst>
      <p:ext uri="{BB962C8B-B14F-4D97-AF65-F5344CB8AC3E}">
        <p14:creationId xmlns:p14="http://schemas.microsoft.com/office/powerpoint/2010/main" val="63610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20581</TotalTime>
  <Words>16529</Words>
  <Application>Microsoft Office PowerPoint</Application>
  <PresentationFormat>Presentació en pantalla (4:3)</PresentationFormat>
  <Paragraphs>1708</Paragraphs>
  <Slides>77</Slides>
  <Notes>77</Notes>
  <HiddenSlides>0</HiddenSlides>
  <MMClips>0</MMClips>
  <ScaleCrop>false</ScaleCrop>
  <HeadingPairs>
    <vt:vector size="6" baseType="variant">
      <vt:variant>
        <vt:lpstr>Tipus de lletra utilitzats</vt:lpstr>
      </vt:variant>
      <vt:variant>
        <vt:i4>7</vt:i4>
      </vt:variant>
      <vt:variant>
        <vt:lpstr>Tema</vt:lpstr>
      </vt:variant>
      <vt:variant>
        <vt:i4>1</vt:i4>
      </vt:variant>
      <vt:variant>
        <vt:lpstr>Títols de les diapositives</vt:lpstr>
      </vt:variant>
      <vt:variant>
        <vt:i4>77</vt:i4>
      </vt:variant>
    </vt:vector>
  </HeadingPairs>
  <TitlesOfParts>
    <vt:vector size="85" baseType="lpstr">
      <vt:lpstr>MS PGothic</vt:lpstr>
      <vt:lpstr>Arial</vt:lpstr>
      <vt:lpstr>Calibri</vt:lpstr>
      <vt:lpstr>Helvetica</vt:lpstr>
      <vt:lpstr>Helvetica Neue</vt:lpstr>
      <vt:lpstr>Symbol</vt:lpstr>
      <vt:lpstr>Times New Roman</vt:lpstr>
      <vt:lpstr>Tema de l'Office</vt:lpstr>
      <vt:lpstr>Presentació del PowerPoint</vt:lpstr>
      <vt:lpstr>Per què un model d’avaluació del SOC?</vt:lpstr>
      <vt:lpstr>Presentació del PowerPoint</vt:lpstr>
      <vt:lpstr>Presentació del PowerPoint</vt:lpstr>
      <vt:lpstr>Els 7 reptes del model d’avaluació del SOC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Enriquir la definició d“èxit”de les PAO</vt:lpstr>
      <vt:lpstr>Enriquir la definició d“èxit”de les PAO</vt:lpstr>
      <vt:lpstr>Enriquir la definició d“èxit”de les PAO</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Federico Todeschini</dc:creator>
  <cp:lastModifiedBy>Blanco Montes, Manuela</cp:lastModifiedBy>
  <cp:revision>357</cp:revision>
  <cp:lastPrinted>2013-07-02T13:07:20Z</cp:lastPrinted>
  <dcterms:created xsi:type="dcterms:W3CDTF">2012-11-27T08:27:06Z</dcterms:created>
  <dcterms:modified xsi:type="dcterms:W3CDTF">2017-07-27T11:19:26Z</dcterms:modified>
</cp:coreProperties>
</file>